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33" r:id="rId2"/>
    <p:sldId id="326" r:id="rId3"/>
    <p:sldId id="374" r:id="rId4"/>
    <p:sldId id="366" r:id="rId5"/>
    <p:sldId id="512" r:id="rId6"/>
    <p:sldId id="513" r:id="rId7"/>
    <p:sldId id="514" r:id="rId8"/>
    <p:sldId id="511" r:id="rId9"/>
    <p:sldId id="527" r:id="rId10"/>
    <p:sldId id="528" r:id="rId11"/>
    <p:sldId id="529" r:id="rId12"/>
    <p:sldId id="469" r:id="rId13"/>
    <p:sldId id="293" r:id="rId14"/>
    <p:sldId id="462" r:id="rId15"/>
    <p:sldId id="519" r:id="rId16"/>
    <p:sldId id="463" r:id="rId17"/>
    <p:sldId id="467" r:id="rId18"/>
    <p:sldId id="518" r:id="rId19"/>
    <p:sldId id="464" r:id="rId20"/>
    <p:sldId id="520" r:id="rId21"/>
    <p:sldId id="465" r:id="rId22"/>
    <p:sldId id="470" r:id="rId23"/>
    <p:sldId id="466" r:id="rId24"/>
    <p:sldId id="521" r:id="rId25"/>
    <p:sldId id="495" r:id="rId26"/>
    <p:sldId id="522" r:id="rId27"/>
    <p:sldId id="472" r:id="rId28"/>
    <p:sldId id="475" r:id="rId29"/>
    <p:sldId id="523" r:id="rId30"/>
    <p:sldId id="473" r:id="rId31"/>
    <p:sldId id="498" r:id="rId32"/>
    <p:sldId id="524" r:id="rId33"/>
    <p:sldId id="506" r:id="rId34"/>
    <p:sldId id="526" r:id="rId35"/>
    <p:sldId id="500" r:id="rId36"/>
    <p:sldId id="501" r:id="rId37"/>
    <p:sldId id="525" r:id="rId38"/>
    <p:sldId id="478" r:id="rId39"/>
    <p:sldId id="502" r:id="rId40"/>
    <p:sldId id="515" r:id="rId41"/>
    <p:sldId id="507" r:id="rId42"/>
    <p:sldId id="516" r:id="rId43"/>
    <p:sldId id="504" r:id="rId44"/>
    <p:sldId id="505" r:id="rId45"/>
    <p:sldId id="517" r:id="rId46"/>
    <p:sldId id="325" r:id="rId47"/>
    <p:sldId id="367" r:id="rId48"/>
    <p:sldId id="508" r:id="rId49"/>
    <p:sldId id="482" r:id="rId50"/>
    <p:sldId id="483" r:id="rId51"/>
    <p:sldId id="490" r:id="rId52"/>
    <p:sldId id="491" r:id="rId53"/>
    <p:sldId id="384" r:id="rId54"/>
    <p:sldId id="492" r:id="rId55"/>
    <p:sldId id="530" r:id="rId56"/>
    <p:sldId id="425" r:id="rId57"/>
    <p:sldId id="510" r:id="rId58"/>
    <p:sldId id="531" r:id="rId59"/>
    <p:sldId id="532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D24"/>
    <a:srgbClr val="F28662"/>
    <a:srgbClr val="60C8CC"/>
    <a:srgbClr val="FFFFFF"/>
    <a:srgbClr val="FF0000"/>
    <a:srgbClr val="1F2A5C"/>
    <a:srgbClr val="1E2A5C"/>
    <a:srgbClr val="FF5E5E"/>
    <a:srgbClr val="FF5555"/>
    <a:srgbClr val="86A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Brain-Wrinkles" TargetMode="External"/><Relationship Id="rId7" Type="http://schemas.openxmlformats.org/officeDocument/2006/relationships/image" Target="../media/image30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www.teacherspayteachers.com/Store/Brain-Wrinkles" TargetMode="External"/><Relationship Id="rId7" Type="http://schemas.openxmlformats.org/officeDocument/2006/relationships/hyperlink" Target="http://www.teacherspayteachers.com/Store/Redpepper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hyperlink" Target="http://www.teacherspayteachers.com/Store/Kimberly-Geswein-Fonts" TargetMode="Externa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641" y="282388"/>
            <a:ext cx="8807823" cy="3581702"/>
          </a:xfrm>
          <a:prstGeom prst="rect">
            <a:avLst/>
          </a:prstGeom>
          <a:solidFill>
            <a:srgbClr val="60C8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81536" y="912839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  <a:t>ECONOMIC</a:t>
            </a:r>
          </a:p>
          <a:p>
            <a:pPr algn="ctr"/>
            <a:r>
              <a:rPr lang="en-US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  <a:t>SYSTEMS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639" y="3363633"/>
            <a:ext cx="8807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G Payphone" panose="02000000000000000000" pitchFamily="2" charset="0"/>
              </a:rPr>
              <a:t>Presentation, Graphic Organizers, &amp; Activities</a:t>
            </a:r>
            <a:endParaRPr lang="en-US" sz="2800" dirty="0">
              <a:latin typeface="KG Payphone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880" y="207130"/>
            <a:ext cx="8254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KG Eyes Wide Open" panose="02000506000000020004" pitchFamily="2" charset="0"/>
              </a:rPr>
              <a:t>Southwest Asia’s</a:t>
            </a:r>
            <a:endParaRPr lang="en-US" sz="5400" dirty="0">
              <a:latin typeface="KG Eyes Wide Open" panose="02000506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68090" y="884918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 Solid" panose="02000000000000000000" pitchFamily="2" charset="0"/>
              </a:rPr>
              <a:t>ECONOMIC</a:t>
            </a:r>
          </a:p>
          <a:p>
            <a:pPr algn="ctr"/>
            <a:r>
              <a:rPr lang="en-US" sz="880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 Solid" panose="02000000000000000000" pitchFamily="2" charset="0"/>
              </a:rPr>
              <a:t>SYSTEMS</a:t>
            </a:r>
            <a:endParaRPr lang="en-US" sz="8800" dirty="0">
              <a:ln w="3810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KG HAPPY Solid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39" y="3968222"/>
            <a:ext cx="2795961" cy="21031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371" y="5199180"/>
            <a:ext cx="2064591" cy="15544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7" y="5244900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097" y="4020660"/>
            <a:ext cx="2444365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4166" y="5199180"/>
            <a:ext cx="2076689" cy="15544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558505" y="4326653"/>
            <a:ext cx="2440786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8541" y="4924860"/>
            <a:ext cx="1226330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06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511815" y="3176556"/>
            <a:ext cx="656955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SW Asian Economies CLOZE </a:t>
            </a:r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Notes </a:t>
            </a:r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3</a:t>
            </a:r>
            <a:endParaRPr lang="en-US" sz="27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1497926" y="-279292"/>
            <a:ext cx="6642848" cy="746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SAUDI ARABIA</a:t>
            </a:r>
          </a:p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Past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1932, when Saudi Arabia became a nation, its economy was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mostly traditional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consisted of trading camels, goats, &amp; textiles.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oil was discovered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the Saudi royal family transformed the economy into 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mostly command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profited greatly from oil wealth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Present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the government still controls most of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oil industry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but it has begun to diversify the Saudi economy in other areas.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has begun to encourage private enterprise in areas like power generation and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natural gas exploration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large part of revenue now coming from private businesses, Saudi Arabia now has a </a:t>
            </a:r>
            <a:r>
              <a:rPr lang="en-US" sz="1400" b="1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 economy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Saudi Arabia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government has many restrictions on the oil industry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</a:t>
            </a: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many restrictions on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oil industry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</a:t>
            </a: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Whom 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restrictions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on the oil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industry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Income from oil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accounts for 75%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 country’s budget; however, oil supplies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don’t last forever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Saudi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Arabia’s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unemployment rate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 high.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One-third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Saudi Arabia’s jobs are filled by people from other countries because the country has a shortage of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skilled native labor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50" b="1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50" b="1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596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511815" y="3176556"/>
            <a:ext cx="656955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SW Asian Economies CLOZE </a:t>
            </a:r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Notes </a:t>
            </a:r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4</a:t>
            </a:r>
            <a:endParaRPr lang="en-US" sz="27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1183993" y="-512225"/>
            <a:ext cx="6642848" cy="809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</a:t>
            </a:r>
          </a:p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Past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Turkey became a country in 1923, its ruler Mustafa Kemal set up a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command economy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Kemal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believed the government should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control &amp; build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economy, so he invested in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country’s infrastructure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: dams, electricity, ports, railroads, and roads.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also developed important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steel and weapon industries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  <a:endParaRPr lang="en-US" sz="14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Present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Reforms in Turkey since the 1980s have moved it to a </a:t>
            </a:r>
            <a:r>
              <a:rPr lang="en-US" sz="1400" b="1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 economy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state still has a major role in industry,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communication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banking, and transportation.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Private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enterprise is growing in agriculture, textiles, and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manufacturing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government has some regulations on industry, banking, transportation, &amp; communications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</a:t>
            </a: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has some regulations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industry, banking, transportation, &amp; communications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</a:t>
            </a: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Whom 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regulations on industry, banking,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transportation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&amp;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communications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 lies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partly in Europe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partly in Asia.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of Turkey’s trade is with Western Europe, so it has been trying for years to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join the European Union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Turkey is considered a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developing nation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remains poor when compared to most European countries.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50" b="1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50" b="1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850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1237957" y="0"/>
            <a:ext cx="6763043" cy="6858000"/>
          </a:xfrm>
          <a:prstGeom prst="rect">
            <a:avLst/>
          </a:prstGeom>
          <a:solidFill>
            <a:srgbClr val="EF5D2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579702" y="1614963"/>
            <a:ext cx="6079549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0AADE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</a:t>
            </a:r>
          </a:p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0AADE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Systems</a:t>
            </a:r>
            <a:endParaRPr lang="en-US" sz="8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0AADE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5116" y="4848675"/>
            <a:ext cx="6488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Israel, Saudi Arabia,</a:t>
            </a:r>
          </a:p>
          <a:p>
            <a:pPr algn="ctr"/>
            <a:r>
              <a:rPr lang="en-US" sz="4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&amp; Turkey</a:t>
            </a:r>
            <a:endParaRPr lang="en-US" sz="4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74" y="5205802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969" y="386071"/>
            <a:ext cx="8254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G Eyes Wide Open" panose="02000506000000020004" pitchFamily="2" charset="0"/>
              </a:rPr>
              <a:t>Southwest Asia’s</a:t>
            </a:r>
            <a:endParaRPr lang="en-US" sz="6000" dirty="0">
              <a:latin typeface="KG Eyes Wide Open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88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Do you remember the three questions that every country must answer when developing its economic plan?</a:t>
            </a:r>
          </a:p>
          <a:p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goods/services will be produced?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will goods/services be produced?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Who will consume the goods/services?</a:t>
            </a:r>
          </a:p>
          <a:p>
            <a:pPr lvl="2">
              <a:defRPr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way a country answers these questions determines what kind of economic system it will have</a:t>
            </a: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algn="ctr"/>
            <a:r>
              <a:rPr lang="en-US" sz="2800" b="1" dirty="0">
                <a:latin typeface="DK Sleepy Time" pitchFamily="50" charset="0"/>
                <a:ea typeface="KBScaredStraight" panose="02000603000000000000" pitchFamily="2" charset="0"/>
              </a:rPr>
              <a:t>Traditional	Command		Market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165213" y="61142"/>
            <a:ext cx="681359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7052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16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economic decisions are based on customs, traditions, &amp; beliefs of the past.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 will make what they always made </a:t>
            </a: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do the same things their parents did.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exchange of goods is done through bartering.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700" u="sng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Bartering</a:t>
            </a: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= trading without using money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examples: villages in Africa &amp; </a:t>
            </a: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Asia, </a:t>
            </a: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Inuit in Canada, Aborigines in Australia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524385" y="61142"/>
            <a:ext cx="6095258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Traditional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2508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505" y="174206"/>
            <a:ext cx="736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First Time In Forever" panose="02000506000000020003" pitchFamily="2" charset="0"/>
              </a:rPr>
              <a:t>Afghan Village Traditional Economy</a:t>
            </a:r>
            <a:endParaRPr lang="en-US" sz="3200" b="1" dirty="0">
              <a:latin typeface="KG First Time In Forever" panose="02000506000000020003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0" y="1198624"/>
            <a:ext cx="7567083" cy="5029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2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</a:t>
            </a: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economic decisions are made by the </a:t>
            </a: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owns most of the property, sets the prices of goods, determines the wages of workers, plans what will be made…everything.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system has not been very successful. More and more countries are abandoning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9494" y="61142"/>
            <a:ext cx="576504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Command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8918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7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</a:t>
            </a: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system is very harsh to live under; because of this, there are no PURE command countries in the world </a:t>
            </a: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</a:t>
            </a: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countries are close: Cuba, former Soviet Union, North Korea, former East Germany,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of these countries have the same type of government: Communist! The government is in control of everything.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689494" y="61142"/>
            <a:ext cx="576504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Command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5625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505" y="174206"/>
            <a:ext cx="736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First Time In Forever" panose="02000506000000020003" pitchFamily="2" charset="0"/>
              </a:rPr>
              <a:t>North Korea’s Command Economy</a:t>
            </a:r>
            <a:endParaRPr lang="en-US" sz="3200" b="1" dirty="0">
              <a:latin typeface="KG First Time In Forever" panose="02000506000000020003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170049"/>
            <a:ext cx="7620000" cy="50863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6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7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decisions are made based on the changes in prices that occur as buyers &amp; sellers interact in the market place.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has no control over the economy; private citizens answer all economic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 truly free market economy, the government would not be involved at all. Scary…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would be no laws to make sure goods/services were safe. *Food! Medicine!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would be no laws to protect workers from unfair bosses.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this, there are no PURE market economies, but some countries are closer than others.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470254" y="61142"/>
            <a:ext cx="4203523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Market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3947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834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STANDARDS:</a:t>
            </a:r>
          </a:p>
          <a:p>
            <a:r>
              <a:rPr lang="en-US" sz="28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SS7E5 The student will analyze different economic systems. 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a. Compare how traditional, command, and market economies answer the economic questions of (1) what to produce, (2) how to produce, and (3) for whom to produce. </a:t>
            </a:r>
          </a:p>
          <a:p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b. Explain how most countries have a mixed economy located on a continuum between pure market and pure command. </a:t>
            </a:r>
          </a:p>
          <a:p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c. Compare and contrast the economic systems in Israel, Saudi Arabia, and Turkey.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3209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505" y="174206"/>
            <a:ext cx="736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First Time In Forever" panose="02000506000000020003" pitchFamily="2" charset="0"/>
              </a:rPr>
              <a:t>2016 Index of Economic Freedom</a:t>
            </a:r>
            <a:endParaRPr lang="en-US" sz="3200" b="1" dirty="0">
              <a:latin typeface="KG First Time In Forever" panose="02000506000000020003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" t="4887" r="828" b="10950"/>
          <a:stretch/>
        </p:blipFill>
        <p:spPr>
          <a:xfrm>
            <a:off x="127746" y="927847"/>
            <a:ext cx="8888506" cy="537882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71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there are no countries that are purely command or purely market, what does that make them?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democratic countries have some characteristics of both systems, so we keep it simple and call them: </a:t>
            </a:r>
            <a:r>
              <a:rPr lang="en-US" sz="30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</a:t>
            </a: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30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0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course, most countries’ economies are closer to one type of system than another.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167191" y="61142"/>
            <a:ext cx="480965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Hmmm…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6940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EF5D2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9279" y="2509517"/>
            <a:ext cx="5125442" cy="183896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5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0AADE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ISRAEL</a:t>
            </a:r>
            <a:endParaRPr lang="en-US" sz="115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0AADE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46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 has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</a:t>
            </a:r>
            <a:r>
              <a:rPr lang="en-US" sz="3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</a:t>
            </a:r>
            <a:r>
              <a:rPr lang="en-US" sz="3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ixed </a:t>
            </a:r>
            <a:r>
              <a:rPr lang="en-US" sz="3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</a:t>
            </a:r>
            <a:r>
              <a:rPr lang="en-US" sz="3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system.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While private enterprise plays a role in Israel’s economy, the government also has a hand in the country’s economic planning.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example, the government has been very involved in Israel’s agricultural industry to make sure that Israelis are fed.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703929" y="-98889"/>
            <a:ext cx="3802964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Israel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2011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06823"/>
            <a:ext cx="73152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46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 has the most diversified economy in Southwest Asia.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Its important industries include: mining, cutting and polishing diamonds, agriculture,  &amp; manufacturing tech equipment.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Also, a high percentage of Israelis work in the service industry, as Israel is a popular tourist destination.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703929" y="-98889"/>
            <a:ext cx="3802964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Israel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9501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6" y="169937"/>
            <a:ext cx="4889023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15" y="3067353"/>
            <a:ext cx="5644180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45311" y="169937"/>
            <a:ext cx="3799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First Time In Forever" panose="02000506000000020003" pitchFamily="2" charset="0"/>
              </a:rPr>
              <a:t>Israel’s Tourist Destinations:</a:t>
            </a:r>
          </a:p>
          <a:p>
            <a:pPr algn="ctr"/>
            <a:endParaRPr lang="en-US" sz="3200" b="1" dirty="0">
              <a:latin typeface="KG First Time In Forever" panose="02000506000000020003" pitchFamily="2" charset="0"/>
            </a:endParaRPr>
          </a:p>
          <a:p>
            <a:pPr algn="ctr"/>
            <a:r>
              <a:rPr lang="en-US" sz="3200" b="1" dirty="0" smtClean="0">
                <a:latin typeface="KG First Time In Forever" panose="02000506000000020003" pitchFamily="2" charset="0"/>
              </a:rPr>
              <a:t>Tel Aviv</a:t>
            </a:r>
            <a:endParaRPr lang="en-US" sz="3200" b="1" dirty="0">
              <a:latin typeface="KG First Time In Forever" panose="02000506000000020003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30246" y="5374783"/>
            <a:ext cx="379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First Time In Forever" panose="02000506000000020003" pitchFamily="2" charset="0"/>
              </a:rPr>
              <a:t>Jerusalem</a:t>
            </a:r>
            <a:endParaRPr lang="en-US" sz="3200" b="1" dirty="0">
              <a:latin typeface="KG First Time In Forev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46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regulations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regulations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regulations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670544" y="61142"/>
            <a:ext cx="3802964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Israel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9842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0705" y="1484609"/>
            <a:ext cx="8050235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its creation in 1948, Israel has been involved in much conflict with its neighbors.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Building up its national security and maintaining its armed forces has put a strain on Israel’s economy.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Another financial burden has been large volumes of immigrants, even though they have brought valuable skills to the country.</a:t>
            </a: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193380" y="61142"/>
            <a:ext cx="675729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Challenges</a:t>
            </a:r>
            <a:endParaRPr lang="en-US" sz="96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6865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048" y="154640"/>
            <a:ext cx="6096000" cy="3429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2" y="3076015"/>
            <a:ext cx="5496092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040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48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TEACHER INFO: CLOZE Notes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next pages are handouts for the students to use for note-taking during the presentation. (Print front to back to save paper and ink.)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Check the answers as a class after the presentation.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3157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EF5D2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60250" y="1624660"/>
            <a:ext cx="6223499" cy="360868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5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0AADE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SAUDI</a:t>
            </a:r>
          </a:p>
          <a:p>
            <a:pPr algn="ctr"/>
            <a:r>
              <a:rPr lang="en-US" sz="115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0AADE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ARABIA</a:t>
            </a:r>
            <a:endParaRPr lang="en-US" sz="115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0AADE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558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1932, when Saudi Arabia became a nation, its economy was mostly traditional and consisted of trading camels, goats, &amp; textiles.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oil was discovered, the Saudi royal family transformed the economy into  mostly command and profited greatly from oil wealth.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3180022" y="-98889"/>
            <a:ext cx="2850780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Past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7369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9" y="1129832"/>
            <a:ext cx="7536941" cy="5029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43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91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the government still controls most of the oil industry, but it has begun to diversify the Saudi economy in other areas.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has begun to encourage private enterprise in areas like power generation and natural gas exploration..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 a large part of revenue now coming from private businesses, Saudi Arabia now has a </a:t>
            </a:r>
            <a:r>
              <a:rPr lang="en-US" sz="3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 economy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080876" y="-98889"/>
            <a:ext cx="5049075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Present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2492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94601"/>
            <a:ext cx="73152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72040" y="174206"/>
            <a:ext cx="379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First Time In Forever" panose="02000506000000020003" pitchFamily="2" charset="0"/>
              </a:rPr>
              <a:t>Saudi Oil Production</a:t>
            </a:r>
            <a:endParaRPr lang="en-US" sz="3200" b="1" dirty="0">
              <a:latin typeface="KG First Time In Forev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46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many restrictions on the oil industry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many restrictions on the oil industry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32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restrictions on the oil industry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517712" y="61142"/>
            <a:ext cx="8108630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Saudi Arabia</a:t>
            </a:r>
            <a:endParaRPr lang="en-US" sz="72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9531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0705" y="1484609"/>
            <a:ext cx="8050235" cy="636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Income from oil accounts for 75% of the country’s budget; however, oil supplies don’t last forever.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Saudi Arabia’s unemployment rate is high.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One-third of Saudi Arabia’s jobs are filled by people from other countries because the country has a shortage of skilled native labor.</a:t>
            </a: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193380" y="61142"/>
            <a:ext cx="675729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Challenges</a:t>
            </a:r>
            <a:endParaRPr lang="en-US" sz="96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5386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1" y="1225924"/>
            <a:ext cx="8210938" cy="5029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9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EF5D2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2443" y="2117102"/>
            <a:ext cx="6798143" cy="219290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3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0AADE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TURKEY</a:t>
            </a:r>
            <a:endParaRPr lang="en-US" sz="13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0AADE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91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Turkey became a country in 1923, its ruler Mustafa Kemal set up a command economy.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Kemal believed the government should control &amp; build the economy, so he invested in the country’s infrastructure: dams, electricity, ports, railroads, and roads.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also developed important steel and weapon industries. 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3180022" y="-98889"/>
            <a:ext cx="2850780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Past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6273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571124" y="3176556"/>
            <a:ext cx="6450933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SW Asian Economies CLOZE </a:t>
            </a:r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Notes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047028" y="-692966"/>
            <a:ext cx="6642848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50" b="1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Let’s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Do you remember the three questions that every country must answer when developing its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will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produced?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 produced?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goods/services?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way a country answers these questions determines what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will have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: Traditional, Command, Market</a:t>
            </a:r>
          </a:p>
          <a:p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5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Traditional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economic decisions are based on customs,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&amp; beliefs of the past.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will make what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do the same things their parents did.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exchange of goods is done through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u="sng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Bartering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= trading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endParaRPr lang="en-US" sz="125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examples: villages in Africa &amp; South America, the Inuit in Canada,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endParaRPr lang="en-US" sz="1250" dirty="0" smtClean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5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Command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economic decisions are made by the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owns most of the property, </a:t>
            </a:r>
            <a:r>
              <a:rPr lang="en-US" sz="12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determines the wages of workers, plans what will be made…everything.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system has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More and more countries are abandoning it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system is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this, there are no PURE command countries in the world today.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countries are close: Cuba,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North Korea, former East Germany,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these countries have the same type of government: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!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is in control of everything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5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Market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decisions are made based on the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occur as buyers &amp; sellers interact in the market place.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has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private citizens answer all economic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truly free market economy, the government would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all.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Scary…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would be no laws to make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sure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*Food!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Medicine!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would be no laws to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from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unfair bosses.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this, there are </a:t>
            </a:r>
            <a:r>
              <a:rPr lang="en-US" sz="1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25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but some countries are closer than others</a:t>
            </a:r>
            <a:r>
              <a:rPr lang="en-US" sz="125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25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27" y="1094601"/>
            <a:ext cx="4379145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87505" y="174206"/>
            <a:ext cx="736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First Time In Forever" panose="02000506000000020003" pitchFamily="2" charset="0"/>
              </a:rPr>
              <a:t>Mustafa Kemal Ataturk</a:t>
            </a:r>
            <a:endParaRPr lang="en-US" sz="3200" b="1" dirty="0">
              <a:latin typeface="KG First Time In Forev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558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Reforms in Turkey since the 1980s have moved it to a </a:t>
            </a:r>
            <a:r>
              <a:rPr lang="en-US" sz="3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 economy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state still has a major role in industry, communication, banking, and transportation.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Private enterprise is growing in agriculture, textiles, and manufacturing.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080876" y="-98889"/>
            <a:ext cx="5049075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Present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6620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505" y="103849"/>
            <a:ext cx="7368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G First Time In Forever" panose="02000506000000020003" pitchFamily="2" charset="0"/>
              </a:rPr>
              <a:t>Private enterprise is growing in the agricultural industry.</a:t>
            </a:r>
            <a:endParaRPr lang="en-US" sz="3200" b="1" dirty="0">
              <a:latin typeface="KG First Time In Forever" panose="02000506000000020003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81067"/>
            <a:ext cx="82296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6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750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29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regulations on industry, banking, transportation, &amp; communications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29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regulations on industry, banking, transportation, &amp; communications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29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regulations on industry, banking, transportation, &amp; communications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900" dirty="0"/>
          </a:p>
        </p:txBody>
      </p:sp>
      <p:sp>
        <p:nvSpPr>
          <p:cNvPr id="6" name="Rectangle 5"/>
          <p:cNvSpPr/>
          <p:nvPr/>
        </p:nvSpPr>
        <p:spPr>
          <a:xfrm>
            <a:off x="2253378" y="61142"/>
            <a:ext cx="4637296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Turkey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6591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60C8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0705" y="1484609"/>
            <a:ext cx="8050235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 lies partly in Europe and partly in Asia.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most of Turkey’s trade is with Western Europe, so it has been trying for years to join the European Union.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Turkey is considered a developing nation and remains poor when compared to most European countries.</a:t>
            </a: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193380" y="61142"/>
            <a:ext cx="675729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 smtClean="0">
                <a:ln w="38100">
                  <a:solidFill>
                    <a:sysClr val="windowText" lastClr="000000"/>
                  </a:solidFill>
                </a:ln>
                <a:solidFill>
                  <a:srgbClr val="EF5D24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Challenges</a:t>
            </a:r>
            <a:endParaRPr lang="en-US" sz="9600" dirty="0">
              <a:ln w="38100">
                <a:solidFill>
                  <a:sysClr val="windowText" lastClr="000000"/>
                </a:solidFill>
              </a:ln>
              <a:solidFill>
                <a:srgbClr val="EF5D24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789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5D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8" b="7853"/>
          <a:stretch/>
        </p:blipFill>
        <p:spPr>
          <a:xfrm>
            <a:off x="1689487" y="860610"/>
            <a:ext cx="5765026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259106" y="2998694"/>
            <a:ext cx="968188" cy="7933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48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TEACHER INFO: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Print off the </a:t>
            </a:r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chart below for each student.</a:t>
            </a: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They should complete the </a:t>
            </a:r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charts after </a:t>
            </a: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discussing the presentation.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Check answers as a class when finished. </a:t>
            </a: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3062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27168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039" y="62932"/>
            <a:ext cx="8883944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dirty="0" smtClean="0">
                <a:ln w="10160">
                  <a:noFill/>
                  <a:prstDash val="solid"/>
                </a:ln>
                <a:latin typeface="KG Second Chances Solid" panose="02000000000000000000" pitchFamily="2" charset="0"/>
              </a:rPr>
              <a:t>Southwest Asia’s Economic Systems</a:t>
            </a:r>
            <a:endParaRPr lang="en-US" sz="2400" dirty="0">
              <a:ln w="10160">
                <a:noFill/>
                <a:prstDash val="solid"/>
              </a:ln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042" y="501514"/>
            <a:ext cx="9004958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Directions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: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Complete the chart below with information that you learned during the presentation</a:t>
            </a:r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. </a:t>
            </a:r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947971"/>
              </p:ext>
            </p:extLst>
          </p:nvPr>
        </p:nvGraphicFramePr>
        <p:xfrm>
          <a:off x="139039" y="791464"/>
          <a:ext cx="8883948" cy="5835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0658"/>
                <a:gridCol w="1480658"/>
                <a:gridCol w="1480658"/>
                <a:gridCol w="1480658"/>
                <a:gridCol w="1480658"/>
                <a:gridCol w="1480658"/>
              </a:tblGrid>
              <a:tr h="694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KG First Time In Forever" panose="02000506000000020003" pitchFamily="2" charset="0"/>
                        </a:rPr>
                        <a:t>Economic</a:t>
                      </a:r>
                      <a:r>
                        <a:rPr lang="en-US" b="1" baseline="0" dirty="0" smtClean="0">
                          <a:latin typeface="KG First Time In Forever" panose="02000506000000020003" pitchFamily="2" charset="0"/>
                        </a:rPr>
                        <a:t> System</a:t>
                      </a:r>
                      <a:endParaRPr lang="en-US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KG First Time In Forever" panose="02000506000000020003" pitchFamily="2" charset="0"/>
                        </a:rPr>
                        <a:t>What to Produce?</a:t>
                      </a:r>
                      <a:endParaRPr lang="en-US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KG First Time In Forever" panose="02000506000000020003" pitchFamily="2" charset="0"/>
                        </a:rPr>
                        <a:t>How to Produce?</a:t>
                      </a:r>
                      <a:endParaRPr lang="en-US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KG First Time In Forever" panose="02000506000000020003" pitchFamily="2" charset="0"/>
                        </a:rPr>
                        <a:t>For Whom</a:t>
                      </a:r>
                      <a:r>
                        <a:rPr lang="en-US" b="1" baseline="0" dirty="0" smtClean="0">
                          <a:latin typeface="KG First Time In Forever" panose="02000506000000020003" pitchFamily="2" charset="0"/>
                        </a:rPr>
                        <a:t> to Produce?</a:t>
                      </a:r>
                      <a:endParaRPr lang="en-US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KG First Time In Forever" panose="02000506000000020003" pitchFamily="2" charset="0"/>
                        </a:rPr>
                        <a:t>Economic Struggles</a:t>
                      </a:r>
                      <a:endParaRPr lang="en-US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</a:tr>
              <a:tr h="17515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G Eyes Wide Open" panose="02000506000000020004" pitchFamily="2" charset="0"/>
                        </a:rPr>
                        <a:t>Israel</a:t>
                      </a:r>
                      <a:endParaRPr lang="en-US" sz="2800" dirty="0">
                        <a:latin typeface="KG Eyes Wide Open" panose="02000506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950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G Eyes Wide Open" panose="02000506000000020004" pitchFamily="2" charset="0"/>
                        </a:rPr>
                        <a:t>Saudi Arabia</a:t>
                      </a:r>
                      <a:endParaRPr lang="en-US" sz="2800" dirty="0">
                        <a:latin typeface="KG Eyes Wide Open" panose="02000506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50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G Eyes Wide Open" panose="02000506000000020004" pitchFamily="2" charset="0"/>
                        </a:rPr>
                        <a:t>Turkey</a:t>
                      </a:r>
                      <a:endParaRPr lang="en-US" sz="2800" dirty="0">
                        <a:latin typeface="KG Eyes Wide Open" panose="02000506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2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27168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039" y="62932"/>
            <a:ext cx="8883944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dirty="0" smtClean="0">
                <a:ln w="10160">
                  <a:noFill/>
                  <a:prstDash val="solid"/>
                </a:ln>
                <a:latin typeface="KG Second Chances Solid" panose="02000000000000000000" pitchFamily="2" charset="0"/>
              </a:rPr>
              <a:t>Southwest Asia’s Economic Systems</a:t>
            </a:r>
            <a:endParaRPr lang="en-US" sz="2400" dirty="0">
              <a:ln w="10160">
                <a:noFill/>
                <a:prstDash val="solid"/>
              </a:ln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042" y="501514"/>
            <a:ext cx="9004958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Directions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: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Complete the chart below with information that you learned during the presentation</a:t>
            </a:r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. </a:t>
            </a:r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269711"/>
              </p:ext>
            </p:extLst>
          </p:nvPr>
        </p:nvGraphicFramePr>
        <p:xfrm>
          <a:off x="139039" y="791464"/>
          <a:ext cx="8883948" cy="5908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0658"/>
                <a:gridCol w="1480658"/>
                <a:gridCol w="1480658"/>
                <a:gridCol w="1480658"/>
                <a:gridCol w="1480658"/>
                <a:gridCol w="1480658"/>
              </a:tblGrid>
              <a:tr h="694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KG First Time In Forever" panose="02000506000000020003" pitchFamily="2" charset="0"/>
                        </a:rPr>
                        <a:t>Economic</a:t>
                      </a:r>
                      <a:r>
                        <a:rPr lang="en-US" b="1" baseline="0" dirty="0" smtClean="0">
                          <a:latin typeface="KG First Time In Forever" panose="02000506000000020003" pitchFamily="2" charset="0"/>
                        </a:rPr>
                        <a:t> System</a:t>
                      </a:r>
                      <a:endParaRPr lang="en-US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KG First Time In Forever" panose="02000506000000020003" pitchFamily="2" charset="0"/>
                        </a:rPr>
                        <a:t>What to Produce?</a:t>
                      </a:r>
                      <a:endParaRPr lang="en-US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KG First Time In Forever" panose="02000506000000020003" pitchFamily="2" charset="0"/>
                        </a:rPr>
                        <a:t>How to Produce?</a:t>
                      </a:r>
                      <a:endParaRPr lang="en-US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KG First Time In Forever" panose="02000506000000020003" pitchFamily="2" charset="0"/>
                        </a:rPr>
                        <a:t>For Whom</a:t>
                      </a:r>
                      <a:r>
                        <a:rPr lang="en-US" b="1" baseline="0" dirty="0" smtClean="0">
                          <a:latin typeface="KG First Time In Forever" panose="02000506000000020003" pitchFamily="2" charset="0"/>
                        </a:rPr>
                        <a:t> to Produce?</a:t>
                      </a:r>
                      <a:endParaRPr lang="en-US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KG First Time In Forever" panose="02000506000000020003" pitchFamily="2" charset="0"/>
                        </a:rPr>
                        <a:t>Economic Struggles</a:t>
                      </a:r>
                      <a:endParaRPr lang="en-US" b="1" dirty="0">
                        <a:solidFill>
                          <a:schemeClr val="tx1"/>
                        </a:solidFill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</a:tr>
              <a:tr h="17515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G Eyes Wide Open" panose="02000506000000020004" pitchFamily="2" charset="0"/>
                        </a:rPr>
                        <a:t>Israel</a:t>
                      </a:r>
                      <a:endParaRPr lang="en-US" sz="2800" dirty="0">
                        <a:latin typeface="KG Eyes Wide Open" panose="02000506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Mixed</a:t>
                      </a:r>
                      <a:endParaRPr lang="en-US" sz="12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Individuals and corporations; government has some regulations</a:t>
                      </a:r>
                    </a:p>
                    <a:p>
                      <a:endParaRPr lang="en-US" sz="12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Individuals and corporations; government has some regulations</a:t>
                      </a:r>
                    </a:p>
                    <a:p>
                      <a:endParaRPr lang="en-US" sz="12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Individuals and corporations; government has some regulations</a:t>
                      </a:r>
                    </a:p>
                    <a:p>
                      <a:endParaRPr lang="en-US" sz="12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Has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 been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involved in much conflict with its neighbors;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 b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uilding up its national security;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large volumes of immigrants</a:t>
                      </a:r>
                      <a:endParaRPr lang="en-US" sz="11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</a:tr>
              <a:tr h="15769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G Eyes Wide Open" panose="02000506000000020004" pitchFamily="2" charset="0"/>
                        </a:rPr>
                        <a:t>Saudi Arabia</a:t>
                      </a:r>
                      <a:endParaRPr lang="en-US" sz="2800" dirty="0">
                        <a:latin typeface="KG Eyes Wide Open" panose="02000506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Mixed, moving away from command</a:t>
                      </a:r>
                    </a:p>
                    <a:p>
                      <a:endParaRPr lang="en-US" sz="1200" dirty="0" smtClean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  <a:p>
                      <a:endParaRPr lang="en-US" sz="12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Individuals and corporations; government has many restrictions on the oil industry</a:t>
                      </a:r>
                    </a:p>
                    <a:p>
                      <a:endParaRPr lang="en-US" sz="12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Individuals and corporations; government has many restrictions on the oil industry</a:t>
                      </a:r>
                    </a:p>
                    <a:p>
                      <a:endParaRPr lang="en-US" sz="12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Individuals and corporations; government has many restrictions on the oil industry</a:t>
                      </a:r>
                    </a:p>
                    <a:p>
                      <a:endParaRPr lang="en-US" sz="12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Oil supplies don’t last forever;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unemployment rate is high;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One-third of Saudi Arabia’s jobs are filled by people from other countries because the country has a shortage of skilled native labor.</a:t>
                      </a:r>
                    </a:p>
                  </a:txBody>
                  <a:tcPr/>
                </a:tc>
              </a:tr>
              <a:tr h="16950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KG Eyes Wide Open" panose="02000506000000020004" pitchFamily="2" charset="0"/>
                        </a:rPr>
                        <a:t>Turkey</a:t>
                      </a:r>
                      <a:endParaRPr lang="en-US" sz="2800" dirty="0">
                        <a:latin typeface="KG Eyes Wide Open" panose="02000506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Mixed, moving away from command</a:t>
                      </a:r>
                    </a:p>
                    <a:p>
                      <a:endParaRPr lang="en-US" sz="1200" dirty="0" smtClean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  <a:p>
                      <a:endParaRPr lang="en-US" sz="12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Individuals and corporations; government has some regulations on industry, banking, transportation, &amp; 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Individuals and corporations; government has some regulations on industry, banking, transportation, &amp; 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Individuals and corporations; government has some regulations on industry, banking, transportation, &amp; 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Wants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 to join EU because of trade with Western Europe;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Considered a developing nation &amp; remains poor compared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 to European countries</a:t>
                      </a:r>
                      <a:endParaRPr lang="en-US" sz="12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8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6445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TEACHER INFO: Economies Report Card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Project the following slide onto the board and print off the Report Card handout for each student.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 students will “grade” each country’s economy.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In the “comments” section, they will write why they chose that particular grade and also ways the country can improve in the future.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4771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511815" y="3176556"/>
            <a:ext cx="656955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SW Asian Economies CLOZE </a:t>
            </a:r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Notes </a:t>
            </a:r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2</a:t>
            </a:r>
            <a:endParaRPr lang="en-US" sz="27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1059560" y="-506839"/>
            <a:ext cx="6642848" cy="8086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Hmmm…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there are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are purely command or purely market, what does that make them?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democratic countries have some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so we keep it simple and call them: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course, most countries’ economies are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system than another.</a:t>
            </a:r>
            <a:endParaRPr lang="en-US" sz="14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400" b="1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400" b="1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 has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4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While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plays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role in Israel’s economy, the government also has a hand in the country’s economic planning.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example, the government has been very involved in Israel’s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make sure that Israelis are fed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 has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economy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Southwest Asia.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important industries include: mining, cutting and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agriculture,  &amp; manufacturing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a high percentage of Israelis work in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 Israel is a popular tourist destination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228600" indent="-228600">
              <a:lnSpc>
                <a:spcPct val="90000"/>
              </a:lnSpc>
              <a:buFont typeface="+mj-lt"/>
              <a:buAutoNum type="arabicPeriod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28600" indent="-2286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endParaRPr lang="en-US" sz="14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28600" indent="-2286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has some regulations</a:t>
            </a:r>
          </a:p>
          <a:p>
            <a:pPr marL="228600" indent="-2286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</a:t>
            </a: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Whom 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regulations</a:t>
            </a:r>
          </a:p>
          <a:p>
            <a:pPr marL="228600" indent="-228600">
              <a:lnSpc>
                <a:spcPct val="90000"/>
              </a:lnSpc>
              <a:buFont typeface="+mj-lt"/>
              <a:buAutoNum type="arabicPeriod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its creation in 1948, Israel has been involved in much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Building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up its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maintaining its armed forces has put a strain on Israel’s economy.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Another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financial burden has been large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even though they have brought valuable skills to the country.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50" b="1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047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341"/>
            <a:ext cx="9143999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SW Asian Economies Report </a:t>
            </a:r>
            <a:r>
              <a:rPr lang="en-US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46336" y="6714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Directions: </a:t>
            </a:r>
            <a:r>
              <a:rPr lang="en-US" sz="1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Give each of the country’s that we have studied a report card grade based on their economies. In the comment section, write why you chose the grade/effort and what things the country can do to improve.</a:t>
            </a: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6336" y="6635861"/>
            <a:ext cx="2653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892260"/>
              </p:ext>
            </p:extLst>
          </p:nvPr>
        </p:nvGraphicFramePr>
        <p:xfrm>
          <a:off x="105053" y="1133124"/>
          <a:ext cx="8933892" cy="5502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3473"/>
                <a:gridCol w="1028343"/>
                <a:gridCol w="1009934"/>
                <a:gridCol w="4662142"/>
              </a:tblGrid>
              <a:tr h="7012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KG Eyes Wide Open" panose="02000506000000020004" pitchFamily="2" charset="0"/>
                        </a:rPr>
                        <a:t>Country</a:t>
                      </a:r>
                      <a:endParaRPr lang="en-US" sz="2400" dirty="0">
                        <a:latin typeface="KG Eyes Wide Open" panose="02000506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KG Eyes Wide Open" panose="02000506000000020004" pitchFamily="2" charset="0"/>
                        </a:rPr>
                        <a:t>Grade</a:t>
                      </a:r>
                      <a:endParaRPr lang="en-US" sz="2400" dirty="0">
                        <a:latin typeface="KG Eyes Wide Open" panose="02000506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KG Eyes Wide Open" panose="02000506000000020004" pitchFamily="2" charset="0"/>
                        </a:rPr>
                        <a:t>Effort</a:t>
                      </a:r>
                      <a:endParaRPr lang="en-US" sz="2400" dirty="0">
                        <a:latin typeface="KG Eyes Wide Open" panose="02000506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KG Eyes Wide Open" panose="02000506000000020004" pitchFamily="2" charset="0"/>
                        </a:rPr>
                        <a:t>Comments</a:t>
                      </a:r>
                      <a:endParaRPr lang="en-US" sz="2400" dirty="0">
                        <a:latin typeface="KG Eyes Wide Open" panose="02000506000000020004" pitchFamily="2" charset="0"/>
                      </a:endParaRPr>
                    </a:p>
                  </a:txBody>
                  <a:tcPr/>
                </a:tc>
              </a:tr>
              <a:tr h="16004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004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004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3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6824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TEACHER INFO: Award Goes To…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Print off the Award handout for each student.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 students will choose one of the countries from the lesson and design an award that the country’s economic will receive.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Next, they will write an acceptance speech from the perspective of the country’s leader where s/he explains why the country deserves the award.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172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/>
          <a:srcRect l="6048" t="4047" r="3918" b="4104"/>
          <a:stretch/>
        </p:blipFill>
        <p:spPr>
          <a:xfrm>
            <a:off x="0" y="941294"/>
            <a:ext cx="5123329" cy="59167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026" y="577081"/>
            <a:ext cx="888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Directions: </a:t>
            </a:r>
            <a:r>
              <a:rPr lang="en-US" sz="1200" dirty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Choose one of the </a:t>
            </a:r>
            <a:r>
              <a:rPr lang="en-US" sz="1200" dirty="0" smtClean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countries from this lesson and create an award (design </a:t>
            </a:r>
            <a:r>
              <a:rPr lang="en-US" sz="1200" dirty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1200" dirty="0" smtClean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trophy) for that country’s economy. </a:t>
            </a:r>
            <a:r>
              <a:rPr lang="en-US" sz="1200" dirty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Next, write a </a:t>
            </a:r>
            <a:r>
              <a:rPr lang="en-US" sz="1200" dirty="0" smtClean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speech from the country’s leader’s perspective </a:t>
            </a:r>
            <a:r>
              <a:rPr lang="en-US" sz="1200" dirty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about why the </a:t>
            </a:r>
            <a:r>
              <a:rPr lang="en-US" sz="1200" dirty="0" smtClean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economy is </a:t>
            </a:r>
            <a:r>
              <a:rPr lang="en-US" sz="1200" dirty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being honored with the </a:t>
            </a:r>
            <a:r>
              <a:rPr lang="en-US" sz="1200" dirty="0" smtClean="0">
                <a:latin typeface="KG First Time In Forev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award.</a:t>
            </a:r>
            <a:endParaRPr lang="en-US" sz="1200" dirty="0">
              <a:latin typeface="KG First Time In Forev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4273" y="0"/>
            <a:ext cx="4775090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dirty="0">
                <a:ln w="10160">
                  <a:noFill/>
                  <a:prstDash val="solid"/>
                </a:ln>
                <a:latin typeface="KG Second Chances Solid" panose="02000000000000000000" pitchFamily="2" charset="0"/>
              </a:rPr>
              <a:t>The Award Goes To…</a:t>
            </a:r>
          </a:p>
        </p:txBody>
      </p:sp>
      <p:sp>
        <p:nvSpPr>
          <p:cNvPr id="3" name="Vertical Scroll 2"/>
          <p:cNvSpPr/>
          <p:nvPr/>
        </p:nvSpPr>
        <p:spPr>
          <a:xfrm flipH="1">
            <a:off x="4262718" y="1548592"/>
            <a:ext cx="4781888" cy="5049740"/>
          </a:xfrm>
          <a:prstGeom prst="verticalScroll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6333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693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TEACHER INFO: Comprehension Check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Print off the Comprehension Check for each student.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the lesson, have the students answer the questions. *This could also be used as a quiz</a:t>
            </a:r>
            <a:r>
              <a:rPr lang="en-US" sz="36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36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9543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221129" y="2963488"/>
            <a:ext cx="4581574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SW Asian Economies</a:t>
            </a:r>
          </a:p>
          <a:p>
            <a:pPr algn="ctr"/>
            <a:r>
              <a:rPr lang="en-US" sz="2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Comprehension Check </a:t>
            </a:r>
            <a:endParaRPr lang="en-US" sz="2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782015" y="-649040"/>
            <a:ext cx="6318916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latin typeface="KG First Time In Forever" panose="02000506000000020003" pitchFamily="2" charset="0"/>
              </a:rPr>
              <a:t>What are the three economic questions that every country must answer?</a:t>
            </a:r>
          </a:p>
          <a:p>
            <a:pPr marL="342900" indent="-342900">
              <a:buAutoNum type="arabicPeriod"/>
            </a:pPr>
            <a:endParaRPr lang="en-US" sz="1400" dirty="0">
              <a:latin typeface="KG First Time In Forever" panose="02000506000000020003" pitchFamily="2" charset="0"/>
            </a:endParaRPr>
          </a:p>
          <a:p>
            <a:pPr marL="342900" indent="-342900">
              <a:buAutoNum type="arabicPeriod"/>
            </a:pPr>
            <a:endParaRPr lang="en-US" sz="1400" dirty="0" smtClean="0">
              <a:latin typeface="KG First Time In Forever" panose="02000506000000020003" pitchFamily="2" charset="0"/>
            </a:endParaRP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2. How do members of a traditional economy trade goods?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 smtClean="0">
              <a:latin typeface="KG First Time In Forever" panose="02000506000000020003" pitchFamily="2" charset="0"/>
            </a:endParaRP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3. How does a command economic system answer the three economic questions?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 smtClean="0">
              <a:latin typeface="KG First Time In Forever" panose="02000506000000020003" pitchFamily="2" charset="0"/>
            </a:endParaRP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4. Give an example of a pure market economy:</a:t>
            </a:r>
          </a:p>
          <a:p>
            <a:endParaRPr lang="en-US" sz="1400" dirty="0" smtClean="0">
              <a:latin typeface="KG First Time In Forever" panose="02000506000000020003" pitchFamily="2" charset="0"/>
            </a:endParaRP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5. What type of economic system do most democratic countries have?</a:t>
            </a:r>
          </a:p>
          <a:p>
            <a:endParaRPr lang="en-US" sz="1400" dirty="0" smtClean="0">
              <a:latin typeface="KG First Time In Forever" panose="02000506000000020003" pitchFamily="2" charset="0"/>
            </a:endParaRP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6. Which country has the most diversified economy in the Middle East?</a:t>
            </a:r>
          </a:p>
          <a:p>
            <a:endParaRPr lang="en-US" sz="1400" dirty="0" smtClean="0">
              <a:latin typeface="KG First Time In Forever" panose="02000506000000020003" pitchFamily="2" charset="0"/>
            </a:endParaRP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7. What have been challenges to Israel’s economy?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 smtClean="0">
              <a:latin typeface="KG First Time In Forever" panose="02000506000000020003" pitchFamily="2" charset="0"/>
            </a:endParaRP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8. Since Saudi Arabia became a nation in 1932, it has had 3 economic systems. What are they? 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 smtClean="0">
              <a:latin typeface="KG First Time In Forever" panose="02000506000000020003" pitchFamily="2" charset="0"/>
            </a:endParaRP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9. How has Saudi Arabia set up private enterprise over the last 30 years?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 smtClean="0">
              <a:latin typeface="KG First Time In Forever" panose="02000506000000020003" pitchFamily="2" charset="0"/>
            </a:endParaRP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10. What economic challenges is Saudi Arabia facing?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 smtClean="0">
              <a:latin typeface="KG First Time In Forever" panose="02000506000000020003" pitchFamily="2" charset="0"/>
            </a:endParaRP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11. </a:t>
            </a:r>
            <a:r>
              <a:rPr lang="en-US" sz="1400" dirty="0">
                <a:latin typeface="KG First Time In Forever" panose="02000506000000020003" pitchFamily="2" charset="0"/>
              </a:rPr>
              <a:t>What type of economic system is found in the Turkey</a:t>
            </a:r>
            <a:r>
              <a:rPr lang="en-US" sz="1400" dirty="0" smtClean="0">
                <a:latin typeface="KG First Time In Forever" panose="02000506000000020003" pitchFamily="2" charset="0"/>
              </a:rPr>
              <a:t>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12. How has Turkey moved from a command economy to a mixed economy since the 1980s?</a:t>
            </a:r>
          </a:p>
          <a:p>
            <a:endParaRPr lang="en-US" sz="1600" dirty="0">
              <a:solidFill>
                <a:srgbClr val="FF0000"/>
              </a:solidFill>
              <a:latin typeface="KG First Time In Forever" panose="02000506000000020003" pitchFamily="2" charset="0"/>
            </a:endParaRPr>
          </a:p>
          <a:p>
            <a:endParaRPr lang="en-US" sz="1600" dirty="0" smtClean="0">
              <a:solidFill>
                <a:srgbClr val="FF0000"/>
              </a:solidFill>
              <a:latin typeface="KG First Time In Forever" panose="02000506000000020003" pitchFamily="2" charset="0"/>
            </a:endParaRPr>
          </a:p>
          <a:p>
            <a:endParaRPr lang="en-US" sz="1600" dirty="0">
              <a:latin typeface="KG First Time In Forever" panose="0200050600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37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21024"/>
            <a:ext cx="8796572" cy="66159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069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6221129" y="2963488"/>
            <a:ext cx="4581574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SW Asian Economies</a:t>
            </a:r>
          </a:p>
          <a:p>
            <a:pPr algn="ctr"/>
            <a:r>
              <a:rPr lang="en-US" sz="2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Comprehension Check </a:t>
            </a:r>
            <a:endParaRPr lang="en-US" sz="2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967618" y="-251238"/>
            <a:ext cx="6318916" cy="7360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 smtClean="0">
                <a:latin typeface="KG First Time In Forever" panose="02000506000000020003" pitchFamily="2" charset="0"/>
              </a:rPr>
              <a:t>1. </a:t>
            </a:r>
            <a:r>
              <a:rPr lang="en-US" sz="1400" dirty="0" smtClean="0">
                <a:latin typeface="KG First Time In Forever" panose="02000506000000020003" pitchFamily="2" charset="0"/>
              </a:rPr>
              <a:t>What are the three economic questions that every country must answer?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KG First Time In Forever" panose="02000506000000020003" pitchFamily="2" charset="0"/>
              </a:rPr>
              <a:t>What to produce, how to produce, for whom to produce</a:t>
            </a: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2. How do members of a traditional economy trade goods?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KG First Time In Forever" panose="02000506000000020003" pitchFamily="2" charset="0"/>
              </a:rPr>
              <a:t>Bartering</a:t>
            </a: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3. How does a command economic system answer the three economic questions?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KG First Time In Forever" panose="02000506000000020003" pitchFamily="2" charset="0"/>
              </a:rPr>
              <a:t>Government makes all decisions</a:t>
            </a: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4. Give an example of a pure market economy: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KG First Time In Forever" panose="02000506000000020003" pitchFamily="2" charset="0"/>
              </a:rPr>
              <a:t>There are none, but US is close</a:t>
            </a: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5. What type of economic system do most democratic countries have?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KG First Time In Forever" panose="02000506000000020003" pitchFamily="2" charset="0"/>
              </a:rPr>
              <a:t>Mixed</a:t>
            </a: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6. Which country has the most diversified economy in the Middle East?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KG First Time In Forever" panose="02000506000000020003" pitchFamily="2" charset="0"/>
              </a:rPr>
              <a:t>Israel</a:t>
            </a: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7. What has been a challenge to Israel’s economy?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KG First Time In Forever" panose="02000506000000020003" pitchFamily="2" charset="0"/>
              </a:rPr>
              <a:t>National security and immigration</a:t>
            </a: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8. Since Saudi Arabia became a nation in 1932, it has had 3 economic systems. What are they?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KG First Time In Forever" panose="02000506000000020003" pitchFamily="2" charset="0"/>
              </a:rPr>
              <a:t>Traditional, then command, now mixed</a:t>
            </a: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9. How has Saudi Arabia set up private enterprise over the last 30 years?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KG First Time In Forever" panose="02000506000000020003" pitchFamily="2" charset="0"/>
              </a:rPr>
              <a:t>Government has encourage private ownership of power generation and natural gas exploration</a:t>
            </a: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10. What economic challenges is Saudi Arabia facing?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KG First Time In Forever" panose="02000506000000020003" pitchFamily="2" charset="0"/>
              </a:rPr>
              <a:t>Diversifying economy because oil supplies will run out; high unemployment; unskilled native workforce</a:t>
            </a: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11. </a:t>
            </a:r>
            <a:r>
              <a:rPr lang="en-US" sz="1400" dirty="0">
                <a:latin typeface="KG First Time In Forever" panose="02000506000000020003" pitchFamily="2" charset="0"/>
              </a:rPr>
              <a:t>What type of economic system is found in the Turkey?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KG First Time In Forever" panose="02000506000000020003" pitchFamily="2" charset="0"/>
              </a:rPr>
              <a:t>Mixed</a:t>
            </a:r>
          </a:p>
          <a:p>
            <a:r>
              <a:rPr lang="en-US" sz="1400" dirty="0" smtClean="0">
                <a:latin typeface="KG First Time In Forever" panose="02000506000000020003" pitchFamily="2" charset="0"/>
              </a:rPr>
              <a:t>12. How has Turkey moved from a command economy to a mixed economy since the 1980s?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still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has a major role in industry, communication, banking, and </a:t>
            </a:r>
            <a:r>
              <a:rPr lang="en-US" sz="14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transportation; but private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enterprise is growing in agriculture, textiles, and manufacturing.</a:t>
            </a:r>
          </a:p>
          <a:p>
            <a:endParaRPr lang="en-US" sz="1400" dirty="0">
              <a:solidFill>
                <a:srgbClr val="FF0000"/>
              </a:solidFill>
              <a:latin typeface="KG First Time In Forever" panose="02000506000000020003" pitchFamily="2" charset="0"/>
            </a:endParaRPr>
          </a:p>
          <a:p>
            <a:endParaRPr lang="en-US" sz="1400" dirty="0" smtClean="0">
              <a:solidFill>
                <a:srgbClr val="FF0000"/>
              </a:solidFill>
              <a:latin typeface="KG First Time In Forever" panose="02000506000000020003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37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21024"/>
            <a:ext cx="8796572" cy="66159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208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6887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TEACHER INFO: TICKET OUT THE DOOR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Print out the exit slip page for each student (two-per-page).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Have students write down the single most important thing that they can remember from the lesson.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After class, read over the slips and address </a:t>
            </a: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 key ideas/misconceptions. 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This is a helpful slip to use to see what needs to be taught again.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1308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0286" y="344237"/>
            <a:ext cx="3985707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Note to Self</a:t>
            </a:r>
            <a:endParaRPr lang="en-US" sz="48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48" y="1171271"/>
            <a:ext cx="446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is the most important thing that you remember from today’s lesson?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-46336" y="6635861"/>
            <a:ext cx="2653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08855" y="6635862"/>
            <a:ext cx="2653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629">
            <a:off x="-108070" y="2026383"/>
            <a:ext cx="4824247" cy="46634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629">
            <a:off x="4489504" y="1947447"/>
            <a:ext cx="4824247" cy="46634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Name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1999" y="-11468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Name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87580" y="342471"/>
            <a:ext cx="3985707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Note to Self</a:t>
            </a:r>
            <a:endParaRPr lang="en-US" sz="48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142" y="1169505"/>
            <a:ext cx="446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is the most important thing that you remember from today’s lesson?</a:t>
            </a:r>
          </a:p>
        </p:txBody>
      </p:sp>
    </p:spTree>
    <p:extLst>
      <p:ext uri="{BB962C8B-B14F-4D97-AF65-F5344CB8AC3E}">
        <p14:creationId xmlns:p14="http://schemas.microsoft.com/office/powerpoint/2010/main" val="31083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8224" y="261588"/>
            <a:ext cx="8027893" cy="62696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191"/>
          </a:p>
        </p:txBody>
      </p:sp>
      <p:sp>
        <p:nvSpPr>
          <p:cNvPr id="30" name="Rectangle 29"/>
          <p:cNvSpPr/>
          <p:nvPr/>
        </p:nvSpPr>
        <p:spPr>
          <a:xfrm>
            <a:off x="766482" y="570010"/>
            <a:ext cx="7611036" cy="5894705"/>
          </a:xfrm>
          <a:prstGeom prst="rect">
            <a:avLst/>
          </a:prstGeom>
          <a:noFill/>
        </p:spPr>
        <p:txBody>
          <a:bodyPr wrap="square" lIns="66563" tIns="33281" rIns="66563" bIns="33281">
            <a:spAutoFit/>
          </a:bodyPr>
          <a:lstStyle/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801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801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801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801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801" dirty="0">
              <a:ln w="0"/>
              <a:latin typeface="KG Payphone" panose="02000000000000000000" pitchFamily="2" charset="0"/>
            </a:endParaRPr>
          </a:p>
          <a:p>
            <a:pPr eaLnBrk="1" hangingPunct="1">
              <a:defRPr/>
            </a:pP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Thank you so much for downloading this file. I sincerely hope you find it helpful and that your students learn a lot from it! I look forward to reading your feedback in my store.</a:t>
            </a:r>
          </a:p>
          <a:p>
            <a:pPr eaLnBrk="1" hangingPunct="1">
              <a:defRPr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If you like this file, you might want to check out some of my other products that teach social studies topics in creative, engaging, and hands-on ways.</a:t>
            </a:r>
          </a:p>
          <a:p>
            <a:pPr eaLnBrk="1" hangingPunct="1">
              <a:defRPr/>
            </a:pPr>
            <a:endParaRPr lang="en-US" sz="1165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748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456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748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Best wishes,</a:t>
            </a:r>
          </a:p>
          <a:p>
            <a:pPr eaLnBrk="1" hangingPunct="1">
              <a:defRPr/>
            </a:pPr>
            <a:r>
              <a:rPr lang="en-US" sz="2912" dirty="0">
                <a:solidFill>
                  <a:srgbClr val="0AB5AC"/>
                </a:solidFill>
                <a:latin typeface="KG Eyes Wide Open" panose="02000506000000020004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Ansley at Brain Wrinkles </a:t>
            </a:r>
          </a:p>
          <a:p>
            <a:pPr eaLnBrk="1" hangingPunct="1">
              <a:defRPr/>
            </a:pPr>
            <a:endParaRPr lang="en-US" sz="1748" dirty="0">
              <a:ln w="0"/>
              <a:latin typeface="KG Paypho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921" y="294573"/>
            <a:ext cx="4012147" cy="881406"/>
          </a:xfrm>
          <a:prstGeom prst="rect">
            <a:avLst/>
          </a:prstGeom>
          <a:noFill/>
        </p:spPr>
        <p:txBody>
          <a:bodyPr wrap="none" lIns="49922" tIns="24961" rIns="49922" bIns="24961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B5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Thank You!</a:t>
            </a:r>
          </a:p>
        </p:txBody>
      </p:sp>
      <p:pic>
        <p:nvPicPr>
          <p:cNvPr id="18438" name="Picture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80" y="5272746"/>
            <a:ext cx="1188720" cy="11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22" y="3271850"/>
            <a:ext cx="2443163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9" y="3271850"/>
            <a:ext cx="2426540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28" y="3271850"/>
            <a:ext cx="2394995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66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859" y="261588"/>
            <a:ext cx="8364070" cy="62696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191"/>
          </a:p>
        </p:txBody>
      </p:sp>
      <p:sp>
        <p:nvSpPr>
          <p:cNvPr id="30" name="Rectangle 29"/>
          <p:cNvSpPr/>
          <p:nvPr/>
        </p:nvSpPr>
        <p:spPr>
          <a:xfrm>
            <a:off x="551329" y="294155"/>
            <a:ext cx="8108577" cy="6048016"/>
          </a:xfrm>
          <a:prstGeom prst="rect">
            <a:avLst/>
          </a:prstGeom>
          <a:noFill/>
        </p:spPr>
        <p:txBody>
          <a:bodyPr wrap="square" lIns="66563" tIns="33281" rIns="66563" bIns="33281">
            <a:spAutoFit/>
          </a:bodyPr>
          <a:lstStyle/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marL="332833" indent="-332833">
              <a:buFont typeface="Arial" panose="020B0604020202020204" pitchFamily="34" charset="0"/>
              <a:buChar char="•"/>
              <a:defRPr/>
            </a:pPr>
            <a:endParaRPr lang="en-US" sz="1019" dirty="0">
              <a:ln w="0"/>
              <a:latin typeface="KG Payphone" panose="02000000000000000000" pitchFamily="2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©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Brain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Wrinkles. Your download includes a limited use license from Brain Wrinkles. The purchaser may use the resource for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personal classroom use only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. The license is not transferable to another person. Other teachers should purchase their own license through my store. </a:t>
            </a:r>
          </a:p>
          <a:p>
            <a:pPr eaLnBrk="1" hangingPunct="1"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This resource is </a:t>
            </a:r>
            <a:r>
              <a:rPr lang="en-US" sz="1400" b="1" u="sng" dirty="0">
                <a:solidFill>
                  <a:schemeClr val="accent1">
                    <a:lumMod val="75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not</a:t>
            </a:r>
            <a:r>
              <a:rPr lang="en-US" sz="1400" dirty="0">
                <a:solidFill>
                  <a:srgbClr val="3FBBEE"/>
                </a:solidFill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to be used:</a:t>
            </a:r>
          </a:p>
          <a:p>
            <a:pPr marL="156016" indent="-156016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By an entire grade level, school, or district without purchasing the proper number of licenses. For school/district licenses at a discount, please contact me.</a:t>
            </a:r>
          </a:p>
          <a:p>
            <a:pPr marL="156016" indent="-156016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As part of a product listed for sale or for free by another individual.</a:t>
            </a:r>
          </a:p>
          <a:p>
            <a:pPr marL="156016" indent="-156016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On shared databases.</a:t>
            </a:r>
          </a:p>
          <a:p>
            <a:pPr marL="156016" indent="-156016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Online in any way other than on password-protected website for student use only. </a:t>
            </a:r>
          </a:p>
          <a:p>
            <a:pPr eaLnBrk="1" hangingPunct="1"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©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Copyright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 Brain Wrinkles. All rights reserved. Permission is granted to copy pages specifically designed for student or teacher use by the </a:t>
            </a:r>
            <a:r>
              <a:rPr lang="en-US" sz="1400" b="1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original purchaser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or licensee. The reproduction of any other part of this product is strictly prohibited. Copying any part of this product and placing it on the Internet in any form (even a personal/classroom website) is strictly forbidden. Doing so makes it possible for an Internet search to make the document available on the Internet, free of charge, and is a violation of the Digital Millennium Copyright Act (DMCA).</a:t>
            </a:r>
          </a:p>
          <a:p>
            <a:pPr eaLnBrk="1" hangingPunct="1"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Thank you,</a:t>
            </a:r>
          </a:p>
          <a:p>
            <a:pPr eaLnBrk="1" hangingPunct="1">
              <a:defRPr/>
            </a:pPr>
            <a:r>
              <a:rPr lang="en-US" sz="2621" dirty="0">
                <a:solidFill>
                  <a:srgbClr val="0AB5AC"/>
                </a:solidFill>
                <a:latin typeface="KG Eyes Wide Open" panose="02000506000000020004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Ansley at Brain Wrinkles </a:t>
            </a:r>
          </a:p>
          <a:p>
            <a:pPr eaLnBrk="1" hangingPunct="1">
              <a:defRPr/>
            </a:pPr>
            <a:endParaRPr lang="en-US" sz="1748" dirty="0">
              <a:ln w="0"/>
              <a:latin typeface="KG Paypho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160" y="294573"/>
            <a:ext cx="4255675" cy="789843"/>
          </a:xfrm>
          <a:prstGeom prst="rect">
            <a:avLst/>
          </a:prstGeom>
          <a:noFill/>
        </p:spPr>
        <p:txBody>
          <a:bodyPr wrap="none" lIns="49922" tIns="24961" rIns="49922" bIns="24961">
            <a:spAutoFit/>
          </a:bodyPr>
          <a:lstStyle/>
          <a:p>
            <a:pPr algn="ctr" eaLnBrk="1" hangingPunct="1">
              <a:defRPr/>
            </a:pPr>
            <a:r>
              <a:rPr lang="en-US" sz="4805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B5A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Terms of Use</a:t>
            </a:r>
          </a:p>
        </p:txBody>
      </p:sp>
      <p:pic>
        <p:nvPicPr>
          <p:cNvPr id="19462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615" y="5475160"/>
            <a:ext cx="815228" cy="79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84744" y="5348679"/>
            <a:ext cx="2975162" cy="3613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74" dirty="0">
                <a:latin typeface="KBScaredStraight" panose="02000603000000000000" pitchFamily="2" charset="0"/>
                <a:ea typeface="KBScaredStraight" panose="02000603000000000000" pitchFamily="2" charset="0"/>
              </a:rPr>
              <a:t>Clipart, fonts, &amp; digital papers for this product were purchased from:</a:t>
            </a:r>
          </a:p>
        </p:txBody>
      </p:sp>
      <p:pic>
        <p:nvPicPr>
          <p:cNvPr id="19464" name="Picture 1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98" y="5852619"/>
            <a:ext cx="500063" cy="4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6684" y="5874370"/>
            <a:ext cx="518247" cy="514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24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511815" y="3176556"/>
            <a:ext cx="656955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SW Asian Economies CLOZE </a:t>
            </a:r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Notes </a:t>
            </a:r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3</a:t>
            </a:r>
            <a:endParaRPr lang="en-US" sz="27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1103972" y="-709893"/>
            <a:ext cx="6642848" cy="825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SAUDI ARABIA</a:t>
            </a:r>
          </a:p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Past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1932, when Saudi Arabia became a nation, its economy was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consisted of trading camels, goats, &amp; textiles.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Saudi royal family transformed the economy into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profited greatly from oil wealth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Present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the government still controls most of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but it has begun to diversify the Saudi economy in other areas.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has begun to encourage private enterprise in areas like power generation and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..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large part of revenue now coming from private businesses, Saudi Arabia now has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Saudi Arabia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has many restrictions on the oil industry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</a:t>
            </a: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many restrictions on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endParaRPr lang="en-US" sz="14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</a:t>
            </a: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Whom 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oil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industry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Income from oil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country’s budget; however, oil supplies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Saudi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Arabia’s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One-third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Saudi Arabia’s jobs are filled by people from other countries because the country has a shortage of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b="1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400" b="1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009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511815" y="3176556"/>
            <a:ext cx="656955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SW Asian Economies CLOZE </a:t>
            </a:r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Notes </a:t>
            </a:r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4</a:t>
            </a:r>
            <a:endParaRPr lang="en-US" sz="27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681526" y="-1061045"/>
            <a:ext cx="6642848" cy="90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</a:t>
            </a:r>
          </a:p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Past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Turkey became a country in 1923, its ruler Mustafa Kemal set up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Kemal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believed the government should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economy, so he invested in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: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dams, electricity, ports, railroads, and roads.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also developed important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Present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Reforms in Turkey since the 1980s have moved it to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state still has a major role in industry,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banking, and transportation.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Private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enterprise is growing in agriculture, textiles, and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has some regulations on industry, banking, transportation, &amp; communications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</a:t>
            </a: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industry, banking, transportation, &amp; communications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</a:t>
            </a: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Whom 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regulations on industry, banking,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&amp;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communications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 lies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partly in Asia.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of Turkey’s trade is with Western Europe, so it has been trying for years 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Turkey is considered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remains poor when compared to most European countries.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b="1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400" b="1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606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571125" y="3176556"/>
            <a:ext cx="6450933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SW Asian Economies CLOZE </a:t>
            </a:r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Notes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250913" y="-518234"/>
            <a:ext cx="6642848" cy="789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00" b="1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Let’s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Do you remember the three questions that every country must answer when developing its </a:t>
            </a:r>
            <a:r>
              <a:rPr lang="en-US" sz="13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plan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goods/services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will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produced?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How will goods/services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 produced?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Who will consume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goods/services?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way a country answers these questions determines what </a:t>
            </a:r>
            <a:r>
              <a:rPr lang="en-US" sz="13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kind of economic system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will have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: Traditional, Command, Market</a:t>
            </a: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Traditional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economic decisions are based on customs,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traditions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&amp; beliefs of the past.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will make what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always made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do the same things their parents did.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exchange of goods is done through </a:t>
            </a:r>
            <a:r>
              <a:rPr lang="en-US" sz="13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bartering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u="sng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Bartering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= trading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without using money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examples: villages in Africa &amp; South America, the Inuit in Canada,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Aborigines in </a:t>
            </a:r>
            <a:r>
              <a:rPr lang="en-US" sz="13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Australia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Command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economic decisions are made by the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owns most of the property,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sets the prices of goods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determines the wages of workers, plans what will be made…everything.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system has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not been very successful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More and more countries are abandoning it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system is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very harsh to live under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because of this, there are no PURE command countries in the world today.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countries are close: Cuba,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former Soviet Union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North Korea, former East Germany,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these countries have the same type of government: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Communist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! The government is in control of everything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Market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decisions are made based on the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changes in prices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occur as buyers &amp; sellers interact in the market place.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has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 control over the economy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private citizens answer all economic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truly free market economy, the government would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not be involved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 all.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Scary…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would be no laws to make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sure </a:t>
            </a:r>
            <a:r>
              <a:rPr lang="en-US" sz="13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goods/services were safe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*Food! 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Medicine!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would be no laws to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protect </a:t>
            </a:r>
            <a:r>
              <a:rPr lang="en-US" sz="13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workers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from unfair bosses.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this, there are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 PURE market economies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but some countries are closer than others</a:t>
            </a:r>
            <a:r>
              <a:rPr lang="en-US" sz="1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38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511815" y="3176556"/>
            <a:ext cx="6569555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SW Asian Economies CLOZE </a:t>
            </a:r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Notes </a:t>
            </a:r>
            <a:r>
              <a:rPr lang="en-US" sz="27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2</a:t>
            </a:r>
            <a:endParaRPr lang="en-US" sz="27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1445582" y="-296989"/>
            <a:ext cx="6642848" cy="750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Hmmm</a:t>
            </a: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there are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 countries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are purely command or purely market, what does that make them?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democratic countries have some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characteristics of both systems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so we keep it simple and call them: </a:t>
            </a:r>
            <a:r>
              <a:rPr lang="en-US" sz="1400" b="1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course, most countries’ economies are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closer to one type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system than another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1400" b="1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 has a </a:t>
            </a:r>
            <a:r>
              <a:rPr lang="en-US" sz="1400" b="1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 economic system</a:t>
            </a: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While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private enterprise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plays a role in Israel’s economy, the government also has a hand in the country’s economic planning.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example, the government has been very involved in Israel’s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agricultural industry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make sure that Israelis are fed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 has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diversified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economy in Southwest Asia.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important industries include: mining, cutting and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polishing diamonds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agriculture,  &amp; manufacturing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tech equipment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a high percentage of Israelis work in the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service industry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as Israel is a popular tourist destination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228600" indent="-228600">
              <a:lnSpc>
                <a:spcPct val="90000"/>
              </a:lnSpc>
              <a:buFont typeface="+mj-lt"/>
              <a:buAutoNum type="arabicPeriod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28600" indent="-2286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</a:t>
            </a:r>
            <a:r>
              <a:rPr lang="en-US" sz="14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regulations</a:t>
            </a:r>
            <a:endParaRPr lang="en-US" sz="14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28600" indent="-2286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government has some regulations</a:t>
            </a:r>
          </a:p>
          <a:p>
            <a:pPr marL="228600" indent="-228600">
              <a:lnSpc>
                <a:spcPct val="90000"/>
              </a:lnSpc>
              <a:buFont typeface="+mj-lt"/>
              <a:buAutoNum type="arabicPeriod"/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</a:t>
            </a: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Whom 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has some </a:t>
            </a: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regulations</a:t>
            </a:r>
          </a:p>
          <a:p>
            <a:pPr marL="228600" indent="-228600">
              <a:lnSpc>
                <a:spcPct val="90000"/>
              </a:lnSpc>
              <a:buFont typeface="+mj-lt"/>
              <a:buAutoNum type="arabicPeriod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its creation in 1948, Israel has been involved in much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conflict with its neighbors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Building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up its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national security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maintaining its armed forces has put a strain on Israel’s economy.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Another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financial burden has been large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volumes of immigrants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even though they have brought valuable skills to the country.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50" b="1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Brain </a:t>
            </a:r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521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38028</TotalTime>
  <Words>4739</Words>
  <Application>Microsoft Office PowerPoint</Application>
  <PresentationFormat>On-screen Show (4:3)</PresentationFormat>
  <Paragraphs>697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3" baseType="lpstr">
      <vt:lpstr>Arial</vt:lpstr>
      <vt:lpstr>Calibri</vt:lpstr>
      <vt:lpstr>Calibri Light</vt:lpstr>
      <vt:lpstr>DK Sleepy Time</vt:lpstr>
      <vt:lpstr>KBScaredStraight</vt:lpstr>
      <vt:lpstr>KG Eyes Wide Open</vt:lpstr>
      <vt:lpstr>KG First Time In Forever</vt:lpstr>
      <vt:lpstr>KG HAPPY</vt:lpstr>
      <vt:lpstr>KG HAPPY Solid</vt:lpstr>
      <vt:lpstr>KG Payphone</vt:lpstr>
      <vt:lpstr>KG Second Chances Solid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Stephanie Hosch</cp:lastModifiedBy>
  <cp:revision>211</cp:revision>
  <dcterms:created xsi:type="dcterms:W3CDTF">2014-12-29T15:18:45Z</dcterms:created>
  <dcterms:modified xsi:type="dcterms:W3CDTF">2016-11-10T20:14:58Z</dcterms:modified>
</cp:coreProperties>
</file>