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19" r:id="rId5"/>
    <p:sldMasterId id="2147483730" r:id="rId6"/>
  </p:sldMasterIdLst>
  <p:sldIdLst>
    <p:sldId id="257" r:id="rId7"/>
    <p:sldId id="266" r:id="rId8"/>
    <p:sldId id="267" r:id="rId9"/>
    <p:sldId id="268" r:id="rId10"/>
    <p:sldId id="269" r:id="rId11"/>
    <p:sldId id="270" r:id="rId12"/>
    <p:sldId id="260" r:id="rId13"/>
    <p:sldId id="262" r:id="rId14"/>
    <p:sldId id="258" r:id="rId15"/>
    <p:sldId id="261" r:id="rId16"/>
    <p:sldId id="259" r:id="rId17"/>
    <p:sldId id="26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5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7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5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90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73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99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6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67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08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02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8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90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71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73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7129108-AC8D-4212-9283-60D9E99BF07A}" type="datetime8">
              <a:rPr lang="en-US" smtClean="0"/>
              <a:pPr/>
              <a:t>11/3/2015 11:05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11/3/2015 11:05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11/3/2015 11:05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11/3/2015 11:05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11/3/2015 11:05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11/3/2015 11:05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11/3/2015 11:05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11/3/2015 11:05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99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11/3/2015 11:05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11/3/2015 11:05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7129108-AC8D-4212-9283-60D9E99BF07A}" type="datetime8">
              <a:rPr lang="en-US" smtClean="0"/>
              <a:pPr/>
              <a:t>11/3/2015 11:05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11/3/2015 11:05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11/3/2015 11:05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11/3/2015 11:05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11/3/2015 11:05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11/3/2015 11:05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11/3/2015 11:05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11/3/2015 11:05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671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11/3/2015 11:05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11/3/2015 11:05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A9103F8-D774-492E-AC9B-0BC14F55C26C}" type="datetimeFigureOut">
              <a:rPr lang="en-US" smtClean="0">
                <a:solidFill>
                  <a:srgbClr val="575F6D"/>
                </a:solidFill>
              </a:rPr>
              <a:pPr/>
              <a:t>11/3/2015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465EBAC-0C85-4EB9-8933-DC7A010A7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91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9103F8-D774-492E-AC9B-0BC14F55C26C}" type="datetimeFigureOut">
              <a:rPr lang="en-US" smtClean="0">
                <a:solidFill>
                  <a:srgbClr val="575F6D"/>
                </a:solidFill>
              </a:rPr>
              <a:pPr/>
              <a:t>11/3/2015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65EBAC-0C85-4EB9-8933-DC7A010A7F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289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9103F8-D774-492E-AC9B-0BC14F55C26C}" type="datetimeFigureOut">
              <a:rPr lang="en-US" smtClean="0">
                <a:solidFill>
                  <a:srgbClr val="FFF39D"/>
                </a:solidFill>
              </a:rPr>
              <a:pPr/>
              <a:t>11/3/2015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465EBAC-0C85-4EB9-8933-DC7A010A7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85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03F8-D774-492E-AC9B-0BC14F55C26C}" type="datetimeFigureOut">
              <a:rPr lang="en-US" smtClean="0">
                <a:solidFill>
                  <a:srgbClr val="575F6D"/>
                </a:solidFill>
              </a:rPr>
              <a:pPr/>
              <a:t>11/3/2015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EBAC-0C85-4EB9-8933-DC7A010A7F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22824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03F8-D774-492E-AC9B-0BC14F55C26C}" type="datetimeFigureOut">
              <a:rPr lang="en-US" smtClean="0">
                <a:solidFill>
                  <a:srgbClr val="575F6D"/>
                </a:solidFill>
              </a:rPr>
              <a:pPr/>
              <a:t>11/3/2015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EBAC-0C85-4EB9-8933-DC7A010A7F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4087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9103F8-D774-492E-AC9B-0BC14F55C26C}" type="datetimeFigureOut">
              <a:rPr lang="en-US" smtClean="0">
                <a:solidFill>
                  <a:srgbClr val="575F6D"/>
                </a:solidFill>
              </a:rPr>
              <a:pPr/>
              <a:t>11/3/2015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65EBAC-0C85-4EB9-8933-DC7A010A7F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553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03F8-D774-492E-AC9B-0BC14F55C26C}" type="datetimeFigureOut">
              <a:rPr lang="en-US" smtClean="0">
                <a:solidFill>
                  <a:srgbClr val="575F6D"/>
                </a:solidFill>
              </a:rPr>
              <a:pPr/>
              <a:t>11/3/2015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EBAC-0C85-4EB9-8933-DC7A010A7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146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9103F8-D774-492E-AC9B-0BC14F55C26C}" type="datetimeFigureOut">
              <a:rPr lang="en-US" smtClean="0">
                <a:solidFill>
                  <a:srgbClr val="575F6D"/>
                </a:solidFill>
              </a:rPr>
              <a:pPr/>
              <a:t>11/3/2015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65EBAC-0C85-4EB9-8933-DC7A010A7F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57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67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9103F8-D774-492E-AC9B-0BC14F55C26C}" type="datetimeFigureOut">
              <a:rPr lang="en-US" smtClean="0">
                <a:solidFill>
                  <a:srgbClr val="575F6D"/>
                </a:solidFill>
              </a:rPr>
              <a:pPr/>
              <a:t>11/3/2015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65EBAC-0C85-4EB9-8933-DC7A010A7F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891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03F8-D774-492E-AC9B-0BC14F55C26C}" type="datetimeFigureOut">
              <a:rPr lang="en-US" smtClean="0">
                <a:solidFill>
                  <a:srgbClr val="575F6D"/>
                </a:solidFill>
              </a:rPr>
              <a:pPr/>
              <a:t>11/3/2015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EBAC-0C85-4EB9-8933-DC7A010A7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464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03F8-D774-492E-AC9B-0BC14F55C26C}" type="datetimeFigureOut">
              <a:rPr lang="en-US" smtClean="0">
                <a:solidFill>
                  <a:srgbClr val="575F6D"/>
                </a:solidFill>
              </a:rPr>
              <a:pPr/>
              <a:t>11/3/2015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EBAC-0C85-4EB9-8933-DC7A010A7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3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0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0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C714-3ACE-4BF0-9A1B-315CB482248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02E2A-AD19-4BDA-9349-83BE7E10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8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8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11/3/2015 11:05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eaLnBrk="1" hangingPunct="1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A.) Response A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5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B.) Response B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6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C.) Response C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10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D.) Response D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11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</a:pPr>
            <a:r>
              <a:rPr lang="en-US" sz="2900" smtClean="0">
                <a:solidFill>
                  <a:schemeClr val="tx1"/>
                </a:solidFill>
              </a:rPr>
              <a:t>E.) Response E</a:t>
            </a:r>
            <a:endParaRPr lang="en-US" sz="2900">
              <a:solidFill>
                <a:schemeClr val="tx1"/>
              </a:solidFill>
            </a:endParaRPr>
          </a:p>
        </p:txBody>
      </p:sp>
      <p:sp>
        <p:nvSpPr>
          <p:cNvPr id="12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0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5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4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0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6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5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6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9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3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9103F8-D774-492E-AC9B-0BC14F55C26C}" type="datetimeFigureOut">
              <a:rPr lang="en-US" smtClean="0">
                <a:solidFill>
                  <a:srgbClr val="575F6D"/>
                </a:solidFill>
              </a:rPr>
              <a:pPr/>
              <a:t>11/3/2015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65EBAC-0C85-4EB9-8933-DC7A010A7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4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G40SlkmZkqU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hyperlink" Target="https://www.youtube.com/watch?v=y7O4kWKTNPA" TargetMode="Externa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Judaism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Judaism is one of the oldest monotheistic religions in the world – over 3500 years old. (@1800 BCE)</a:t>
            </a:r>
          </a:p>
          <a:p>
            <a:r>
              <a:rPr lang="en-US" dirty="0" smtClean="0"/>
              <a:t>Monotheistic means a belief in one god (usually referred to as God or Yahweh). </a:t>
            </a:r>
          </a:p>
        </p:txBody>
      </p:sp>
      <p:pic>
        <p:nvPicPr>
          <p:cNvPr id="2052" name="Picture 4" descr="JERUSALEM - JULY 29 : Jewish men prays in the Wailing wall during the Jewish holyday of Tisha B'av , on July 29 2012 in old Jerusalem , Israel  Stock Photo - 156996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09" y="3581400"/>
            <a:ext cx="3719593" cy="274320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smd13143\AppData\Local\Microsoft\Windows\Temporary Internet Files\Content.IE5\8QBQCYWQ\MC9004363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3581400"/>
            <a:ext cx="4572000" cy="32162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F3A447"/>
              </a:buClr>
              <a:buSzPct val="60000"/>
              <a:buFont typeface="Wingdings"/>
              <a:buChar char=""/>
            </a:pPr>
            <a:r>
              <a:rPr lang="en-US" sz="2900" dirty="0" smtClean="0">
                <a:solidFill>
                  <a:prstClr val="black"/>
                </a:solidFill>
              </a:rPr>
              <a:t>Jewish </a:t>
            </a:r>
            <a:r>
              <a:rPr lang="en-US" sz="2900" dirty="0">
                <a:solidFill>
                  <a:prstClr val="black"/>
                </a:solidFill>
              </a:rPr>
              <a:t>people believe that God appointed them to be the “chosen people” and that they would set an example of holiness and ethical behavior to the world.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6324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Jewish men praying at the Wailing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Holy Book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419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Judaism has a rich history of religious text, but the central and most important religious texts are the </a:t>
            </a:r>
            <a:r>
              <a:rPr lang="en-US" sz="2400" i="1" dirty="0" smtClean="0"/>
              <a:t>Torah</a:t>
            </a:r>
            <a:r>
              <a:rPr lang="en-US" sz="2400" dirty="0" smtClean="0"/>
              <a:t> and </a:t>
            </a:r>
            <a:r>
              <a:rPr lang="en-US" sz="2400" i="1" dirty="0" smtClean="0"/>
              <a:t>Talmud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i="1" dirty="0" smtClean="0"/>
              <a:t>Torah</a:t>
            </a:r>
            <a:r>
              <a:rPr lang="en-US" sz="2400" dirty="0" smtClean="0"/>
              <a:t> is included in the Christian Bible, as it makes up the first five books of the Old Testament.</a:t>
            </a:r>
          </a:p>
          <a:p>
            <a:r>
              <a:rPr lang="en-US" sz="2400" i="1" dirty="0"/>
              <a:t>Talmud</a:t>
            </a:r>
            <a:r>
              <a:rPr lang="en-US" sz="2400" dirty="0"/>
              <a:t>: writings that often venture onto other subjects and expounds broadly on the Hebrew Bible</a:t>
            </a:r>
          </a:p>
          <a:p>
            <a:endParaRPr lang="en-US" sz="2400" dirty="0"/>
          </a:p>
        </p:txBody>
      </p:sp>
      <p:pic>
        <p:nvPicPr>
          <p:cNvPr id="5" name="Picture 1" descr="C:\Users\smd13143\AppData\Local\Microsoft\Windows\Temporary Internet Files\Content.IE5\8QBQCYWQ\MC90043635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le:Köln-Tora-und-Innenansicht-Synagoge-Glockengasse-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600200"/>
            <a:ext cx="3352800" cy="426720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3500" y="5867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Sefer</a:t>
            </a:r>
            <a:r>
              <a:rPr lang="en-US" dirty="0"/>
              <a:t> Torah at old </a:t>
            </a:r>
            <a:r>
              <a:rPr lang="en-US" dirty="0" err="1"/>
              <a:t>Glockengasse</a:t>
            </a:r>
            <a:r>
              <a:rPr lang="en-US" dirty="0"/>
              <a:t> Synagogue (reconstruction), </a:t>
            </a:r>
            <a:r>
              <a:rPr lang="en-US" dirty="0" smtClean="0"/>
              <a:t>Cologne,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Worship Services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Jewish spiritual leaders are called Rabbis and Jewish people worship at Synagogues.</a:t>
            </a:r>
          </a:p>
        </p:txBody>
      </p:sp>
      <p:pic>
        <p:nvPicPr>
          <p:cNvPr id="3073" name="Picture 1" descr="C:\Users\smd13143\AppData\Local\Microsoft\Windows\Temporary Internet Files\Content.IE5\8QBQCYWQ\MC90043635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ile:Rabi with k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3996267" cy="299720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upload.wikimedia.org/wikipedia/commons/b/b2/Synagogue_Florence_Ita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30500"/>
            <a:ext cx="4013200" cy="300990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5740400"/>
            <a:ext cx="401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Great Synagogue of Florence, Italy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599" y="5740400"/>
            <a:ext cx="399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rabbi teaching Jewish children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Practices and Rituals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According to Jewish beliefs and practices, food should be kosher (meaning that it is “fit for consumption”; also must be handled and prepared in a proper way, according to the Torah).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3" name="Picture 1" descr="C:\Users\smd13143\AppData\Local\Microsoft\Windows\Temporary Internet Files\Content.IE5\8QBQCYWQ\MC90043635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cdn.kveller.com/blog/wp-content/uploads/2011/05/kosher_nonkosher-300x2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505200"/>
            <a:ext cx="4465672" cy="320040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Stack of Matzoth from kosherst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374214" cy="2602222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9400" y="6107422"/>
            <a:ext cx="337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Matza – Unleavened bread eaten by Jewish people during Passover.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Holidays/Festivals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7724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Rosh Hashanah: 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Jewish New Year festival and commemorates the creation of the world. </a:t>
            </a:r>
            <a:endParaRPr lang="en-GB" dirty="0" smtClean="0"/>
          </a:p>
          <a:p>
            <a:r>
              <a:rPr lang="en-GB" dirty="0" smtClean="0"/>
              <a:t>Yom Kippur: When Jews seek forgiveness for things which they have done wrong. </a:t>
            </a:r>
          </a:p>
          <a:p>
            <a:r>
              <a:rPr lang="en-GB" dirty="0" smtClean="0"/>
              <a:t>Passover: Celebrates the escape from Egypt. Begins with a meal called the Seder where the youngest child asks questions and the Passover story is retold. </a:t>
            </a:r>
          </a:p>
          <a:p>
            <a:r>
              <a:rPr lang="en-GB" dirty="0" smtClean="0"/>
              <a:t>Hanukkah: </a:t>
            </a:r>
            <a:r>
              <a:rPr lang="en-GB" dirty="0"/>
              <a:t>M</a:t>
            </a:r>
            <a:r>
              <a:rPr lang="en-GB" dirty="0" smtClean="0"/>
              <a:t>arks </a:t>
            </a:r>
            <a:r>
              <a:rPr lang="en-GB" dirty="0"/>
              <a:t>the phenomenal victory of a group of Jews called the Maccabees over the Syrian </a:t>
            </a:r>
            <a:r>
              <a:rPr lang="en-GB" dirty="0" smtClean="0"/>
              <a:t>Greeks. 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www.youtube.com/watch?v=G40SlkmZkqU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4" descr="File:Chanuk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96" y="12700"/>
            <a:ext cx="911304" cy="105410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History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Founded </a:t>
            </a:r>
            <a:r>
              <a:rPr lang="en-US" sz="3600" smtClean="0"/>
              <a:t>by Abraham </a:t>
            </a:r>
            <a:r>
              <a:rPr lang="en-US" sz="3600" dirty="0" smtClean="0"/>
              <a:t>around 1800 B.C.E.</a:t>
            </a:r>
          </a:p>
          <a:p>
            <a:r>
              <a:rPr lang="en-US" sz="3600" dirty="0" smtClean="0"/>
              <a:t>Yahweh </a:t>
            </a:r>
            <a:r>
              <a:rPr lang="en-US" sz="3600" dirty="0"/>
              <a:t>(God) made a covenant with Abram and his wife, Sarai, that he would have many descendants who would live in Canaan, which they called the promise land.</a:t>
            </a:r>
          </a:p>
          <a:p>
            <a:endParaRPr lang="en-US" sz="3600" dirty="0" smtClean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6261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5943600"/>
          </a:xfrm>
        </p:spPr>
        <p:txBody>
          <a:bodyPr>
            <a:noAutofit/>
          </a:bodyPr>
          <a:lstStyle/>
          <a:p>
            <a:r>
              <a:rPr lang="en-US" dirty="0" smtClean="0"/>
              <a:t>Yahweh </a:t>
            </a:r>
            <a:r>
              <a:rPr lang="en-US" dirty="0"/>
              <a:t>changed Abram and Sarai’s names to Abraham and Sarah as a sign of the convent.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Abraham </a:t>
            </a:r>
            <a:r>
              <a:rPr lang="en-US" dirty="0"/>
              <a:t>and Sarah had a son name Isaac.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of the people who have descended from Abraham through Isaac are known as Jews.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86" y="1376292"/>
            <a:ext cx="4055713" cy="235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5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>
            <a:normAutofit/>
          </a:bodyPr>
          <a:lstStyle/>
          <a:p>
            <a:r>
              <a:rPr lang="en-US" dirty="0" smtClean="0"/>
              <a:t>During 1300 B.C.E. the Jewish people moved from the Promise Land to Egypt in search of food during a time of famine. They became slaves to the Egyptian king during this time.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Jews were freed by </a:t>
            </a:r>
            <a:r>
              <a:rPr lang="en-US" dirty="0" smtClean="0">
                <a:hlinkClick r:id="rId2"/>
              </a:rPr>
              <a:t>Moses</a:t>
            </a:r>
            <a:r>
              <a:rPr lang="en-US" dirty="0" smtClean="0"/>
              <a:t> and returned to the Promise Land and built a temple to worship Yahweh in the city of Jerusalem. This temple was destroyed by the Romans in about 60 C.E. and has never been rebuilt. </a:t>
            </a:r>
          </a:p>
          <a:p>
            <a:endParaRPr lang="en-US" dirty="0" smtClean="0"/>
          </a:p>
        </p:txBody>
      </p:sp>
      <p:pic>
        <p:nvPicPr>
          <p:cNvPr id="2050" name="Picture 2" descr="C:\Users\stephanie.hosch\AppData\Local\Microsoft\Windows\Temporary Internet Files\Content.IE5\H5Y5OSS0\MC9003536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06" y="2008442"/>
            <a:ext cx="2030994" cy="166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6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0"/>
            <a:ext cx="62484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924800" cy="6400800"/>
          </a:xfrm>
        </p:spPr>
        <p:txBody>
          <a:bodyPr/>
          <a:lstStyle/>
          <a:p>
            <a:r>
              <a:rPr lang="en-US" dirty="0"/>
              <a:t>Jewish people </a:t>
            </a:r>
            <a:r>
              <a:rPr lang="en-US" dirty="0" smtClean="0"/>
              <a:t>dispersed, spread out, </a:t>
            </a:r>
            <a:r>
              <a:rPr lang="en-US" dirty="0"/>
              <a:t>to many parts of the world</a:t>
            </a:r>
            <a:r>
              <a:rPr lang="en-US" dirty="0" smtClean="0"/>
              <a:t>. (Jewish Diaspora)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Zionism</a:t>
            </a:r>
            <a:r>
              <a:rPr lang="en-US" dirty="0"/>
              <a:t>: a movement which encourages all Jews to return to the promise land, present day Israel.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Star of David: Six pointed star, is said to stand for the Shield of David, an ancient king and important figure in the Hebrew Bible.</a:t>
            </a:r>
            <a:endParaRPr lang="en-US" dirty="0"/>
          </a:p>
        </p:txBody>
      </p:sp>
      <p:pic>
        <p:nvPicPr>
          <p:cNvPr id="8194" name="Picture 2" descr="C:\Users\stephanie.hosch\AppData\Local\Microsoft\Windows\Temporary Internet Files\Content.IE5\S1Y8IKKR\MC9004136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3250194" cy="34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Key Beliefs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4165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Judaism is the original of the three Abrahamic faiths, with the other two being Christianity and Islam.</a:t>
            </a:r>
          </a:p>
          <a:p>
            <a:r>
              <a:rPr lang="en-US" dirty="0" smtClean="0"/>
              <a:t>Each of these religions trace their origins to Abraham, who is credited with founding Judaism.</a:t>
            </a:r>
          </a:p>
        </p:txBody>
      </p:sp>
      <p:pic>
        <p:nvPicPr>
          <p:cNvPr id="5122" name="Picture 2" descr="File:Molnár Ábrahám kiköltözése 1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886200" cy="3532374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528497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Abraham's Journey from Ur to </a:t>
            </a:r>
            <a:r>
              <a:rPr lang="en-US" i="1" dirty="0" smtClean="0"/>
              <a:t>Canaan </a:t>
            </a:r>
            <a:r>
              <a:rPr lang="en-US" dirty="0"/>
              <a:t>by </a:t>
            </a:r>
            <a:r>
              <a:rPr lang="en-US" dirty="0" err="1"/>
              <a:t>József</a:t>
            </a:r>
            <a:r>
              <a:rPr lang="en-US" dirty="0"/>
              <a:t> </a:t>
            </a:r>
            <a:r>
              <a:rPr lang="en-US" dirty="0" err="1"/>
              <a:t>Molnár</a:t>
            </a:r>
            <a:endParaRPr lang="en-US" dirty="0"/>
          </a:p>
        </p:txBody>
      </p:sp>
      <p:pic>
        <p:nvPicPr>
          <p:cNvPr id="7" name="Picture 1" descr="C:\Users\smd13143\AppData\Local\Microsoft\Windows\Temporary Internet Files\Content.IE5\8QBQCYWQ\MC9004363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Key Beliefs (cont.)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5334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People are usually considered Jewish if their mother is Jewish, although some groups also accept children of Jewish fathers as Jewish.</a:t>
            </a:r>
          </a:p>
          <a:p>
            <a:r>
              <a:rPr lang="en-US" dirty="0" smtClean="0"/>
              <a:t>Judaism is a community of faith.  Jewish people believe that they should be judged by their actions (how much they contribute to the overall holiness of the world).</a:t>
            </a:r>
            <a:endParaRPr lang="en-US" dirty="0"/>
          </a:p>
        </p:txBody>
      </p:sp>
      <p:pic>
        <p:nvPicPr>
          <p:cNvPr id="3073" name="Picture 1" descr="C:\Users\smd13143\AppData\Local\Microsoft\Windows\Temporary Internet Files\Content.IE5\8QBQCYWQ\MC90043635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caje-co.org/wp-content/uploads/2012/11/Tzedakah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1676400"/>
            <a:ext cx="2998089" cy="350520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399" y="5334000"/>
            <a:ext cx="299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Tzedakah</a:t>
            </a:r>
            <a:r>
              <a:rPr lang="en-US" dirty="0" smtClean="0"/>
              <a:t> box – money is kept here by Jewish families, to later be donated to charity.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Judaism at a Glance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2816352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There are around 13.6 million Jewish people in the world, most of which live in the USA or Israel.</a:t>
            </a:r>
          </a:p>
          <a:p>
            <a:r>
              <a:rPr lang="en-US" dirty="0" smtClean="0"/>
              <a:t>Jewish people are located all over the world due to the diaspora (dispersion of people around the world).</a:t>
            </a:r>
          </a:p>
        </p:txBody>
      </p:sp>
      <p:pic>
        <p:nvPicPr>
          <p:cNvPr id="1026" name="Picture 2" descr="http://cdn.static-economist.com/sites/default/files/imagecache/full-width/images/2012/07/blogs/graphic-detail/20120728_srm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5867400" cy="525780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smd13143\AppData\Local\Microsoft\Windows\Temporary Internet Files\Content.IE5\8QBQCYWQ\MC9004363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oo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RespondQuestionMast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RespondGraphMast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709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Century Schoolbook</vt:lpstr>
      <vt:lpstr>Tw Cen MT</vt:lpstr>
      <vt:lpstr>Wingdings</vt:lpstr>
      <vt:lpstr>Wingdings 2</vt:lpstr>
      <vt:lpstr>iRespondQuestionMaster</vt:lpstr>
      <vt:lpstr>iRespondGraphMaster</vt:lpstr>
      <vt:lpstr>Book</vt:lpstr>
      <vt:lpstr>1_iRespondQuestionMaster</vt:lpstr>
      <vt:lpstr>1_iRespondGraphMaster</vt:lpstr>
      <vt:lpstr>Oriel</vt:lpstr>
      <vt:lpstr>Judaism</vt:lpstr>
      <vt:lpstr>History</vt:lpstr>
      <vt:lpstr>PowerPoint Presentation</vt:lpstr>
      <vt:lpstr>PowerPoint Presentation</vt:lpstr>
      <vt:lpstr>PowerPoint Presentation</vt:lpstr>
      <vt:lpstr>Symbols </vt:lpstr>
      <vt:lpstr>Key Beliefs</vt:lpstr>
      <vt:lpstr>Key Beliefs (cont.)</vt:lpstr>
      <vt:lpstr>Judaism at a Glance</vt:lpstr>
      <vt:lpstr>Holy Book</vt:lpstr>
      <vt:lpstr>Worship Services</vt:lpstr>
      <vt:lpstr>Practices and Rituals</vt:lpstr>
      <vt:lpstr>Holidays/Festivals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Judaism</dc:title>
  <dc:creator>Matthew Short</dc:creator>
  <cp:lastModifiedBy>Stephanie Hosch</cp:lastModifiedBy>
  <cp:revision>20</cp:revision>
  <dcterms:created xsi:type="dcterms:W3CDTF">2013-08-22T16:01:13Z</dcterms:created>
  <dcterms:modified xsi:type="dcterms:W3CDTF">2015-11-03T16:06:58Z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