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8" r:id="rId3"/>
    <p:sldId id="292" r:id="rId4"/>
    <p:sldId id="280" r:id="rId5"/>
    <p:sldId id="257" r:id="rId6"/>
    <p:sldId id="265" r:id="rId7"/>
    <p:sldId id="263" r:id="rId8"/>
    <p:sldId id="290" r:id="rId9"/>
    <p:sldId id="262" r:id="rId10"/>
    <p:sldId id="264" r:id="rId11"/>
    <p:sldId id="268" r:id="rId12"/>
    <p:sldId id="269" r:id="rId13"/>
    <p:sldId id="291" r:id="rId14"/>
    <p:sldId id="270" r:id="rId15"/>
    <p:sldId id="267" r:id="rId16"/>
    <p:sldId id="266" r:id="rId17"/>
    <p:sldId id="271" r:id="rId18"/>
    <p:sldId id="272" r:id="rId19"/>
    <p:sldId id="273" r:id="rId20"/>
    <p:sldId id="274" r:id="rId21"/>
    <p:sldId id="294" r:id="rId22"/>
    <p:sldId id="278" r:id="rId23"/>
    <p:sldId id="276" r:id="rId24"/>
    <p:sldId id="279" r:id="rId25"/>
    <p:sldId id="281" r:id="rId26"/>
    <p:sldId id="287" r:id="rId27"/>
    <p:sldId id="286" r:id="rId28"/>
    <p:sldId id="288" r:id="rId29"/>
    <p:sldId id="284" r:id="rId30"/>
    <p:sldId id="285" r:id="rId31"/>
    <p:sldId id="260"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B00"/>
    <a:srgbClr val="FFCD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45" autoAdjust="0"/>
    <p:restoredTop sz="94660"/>
  </p:normalViewPr>
  <p:slideViewPr>
    <p:cSldViewPr snapToGrid="0">
      <p:cViewPr varScale="1">
        <p:scale>
          <a:sx n="65" d="100"/>
          <a:sy n="65" d="100"/>
        </p:scale>
        <p:origin x="90"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CB6387-8264-4B03-8E7A-EF6602B9825D}"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9CFD-1819-46DE-986F-19402A0D7DC8}" type="slidenum">
              <a:rPr lang="en-US" smtClean="0"/>
              <a:t>‹#›</a:t>
            </a:fld>
            <a:endParaRPr lang="en-US"/>
          </a:p>
        </p:txBody>
      </p:sp>
    </p:spTree>
    <p:extLst>
      <p:ext uri="{BB962C8B-B14F-4D97-AF65-F5344CB8AC3E}">
        <p14:creationId xmlns:p14="http://schemas.microsoft.com/office/powerpoint/2010/main" val="4000363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B6387-8264-4B03-8E7A-EF6602B9825D}"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9CFD-1819-46DE-986F-19402A0D7DC8}" type="slidenum">
              <a:rPr lang="en-US" smtClean="0"/>
              <a:t>‹#›</a:t>
            </a:fld>
            <a:endParaRPr lang="en-US"/>
          </a:p>
        </p:txBody>
      </p:sp>
    </p:spTree>
    <p:extLst>
      <p:ext uri="{BB962C8B-B14F-4D97-AF65-F5344CB8AC3E}">
        <p14:creationId xmlns:p14="http://schemas.microsoft.com/office/powerpoint/2010/main" val="3348205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B6387-8264-4B03-8E7A-EF6602B9825D}"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9CFD-1819-46DE-986F-19402A0D7DC8}" type="slidenum">
              <a:rPr lang="en-US" smtClean="0"/>
              <a:t>‹#›</a:t>
            </a:fld>
            <a:endParaRPr lang="en-US"/>
          </a:p>
        </p:txBody>
      </p:sp>
    </p:spTree>
    <p:extLst>
      <p:ext uri="{BB962C8B-B14F-4D97-AF65-F5344CB8AC3E}">
        <p14:creationId xmlns:p14="http://schemas.microsoft.com/office/powerpoint/2010/main" val="1872680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B6387-8264-4B03-8E7A-EF6602B9825D}"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9CFD-1819-46DE-986F-19402A0D7DC8}" type="slidenum">
              <a:rPr lang="en-US" smtClean="0"/>
              <a:t>‹#›</a:t>
            </a:fld>
            <a:endParaRPr lang="en-US"/>
          </a:p>
        </p:txBody>
      </p:sp>
    </p:spTree>
    <p:extLst>
      <p:ext uri="{BB962C8B-B14F-4D97-AF65-F5344CB8AC3E}">
        <p14:creationId xmlns:p14="http://schemas.microsoft.com/office/powerpoint/2010/main" val="1718690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B6387-8264-4B03-8E7A-EF6602B9825D}"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9CFD-1819-46DE-986F-19402A0D7DC8}" type="slidenum">
              <a:rPr lang="en-US" smtClean="0"/>
              <a:t>‹#›</a:t>
            </a:fld>
            <a:endParaRPr lang="en-US"/>
          </a:p>
        </p:txBody>
      </p:sp>
    </p:spTree>
    <p:extLst>
      <p:ext uri="{BB962C8B-B14F-4D97-AF65-F5344CB8AC3E}">
        <p14:creationId xmlns:p14="http://schemas.microsoft.com/office/powerpoint/2010/main" val="55069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CB6387-8264-4B03-8E7A-EF6602B9825D}"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C9CFD-1819-46DE-986F-19402A0D7DC8}" type="slidenum">
              <a:rPr lang="en-US" smtClean="0"/>
              <a:t>‹#›</a:t>
            </a:fld>
            <a:endParaRPr lang="en-US"/>
          </a:p>
        </p:txBody>
      </p:sp>
    </p:spTree>
    <p:extLst>
      <p:ext uri="{BB962C8B-B14F-4D97-AF65-F5344CB8AC3E}">
        <p14:creationId xmlns:p14="http://schemas.microsoft.com/office/powerpoint/2010/main" val="200762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CB6387-8264-4B03-8E7A-EF6602B9825D}" type="datetimeFigureOut">
              <a:rPr lang="en-US" smtClean="0"/>
              <a:t>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2C9CFD-1819-46DE-986F-19402A0D7DC8}" type="slidenum">
              <a:rPr lang="en-US" smtClean="0"/>
              <a:t>‹#›</a:t>
            </a:fld>
            <a:endParaRPr lang="en-US"/>
          </a:p>
        </p:txBody>
      </p:sp>
    </p:spTree>
    <p:extLst>
      <p:ext uri="{BB962C8B-B14F-4D97-AF65-F5344CB8AC3E}">
        <p14:creationId xmlns:p14="http://schemas.microsoft.com/office/powerpoint/2010/main" val="394293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CB6387-8264-4B03-8E7A-EF6602B9825D}" type="datetimeFigureOut">
              <a:rPr lang="en-US" smtClean="0"/>
              <a:t>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2C9CFD-1819-46DE-986F-19402A0D7DC8}" type="slidenum">
              <a:rPr lang="en-US" smtClean="0"/>
              <a:t>‹#›</a:t>
            </a:fld>
            <a:endParaRPr lang="en-US"/>
          </a:p>
        </p:txBody>
      </p:sp>
    </p:spTree>
    <p:extLst>
      <p:ext uri="{BB962C8B-B14F-4D97-AF65-F5344CB8AC3E}">
        <p14:creationId xmlns:p14="http://schemas.microsoft.com/office/powerpoint/2010/main" val="36142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B6387-8264-4B03-8E7A-EF6602B9825D}" type="datetimeFigureOut">
              <a:rPr lang="en-US" smtClean="0"/>
              <a:t>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2C9CFD-1819-46DE-986F-19402A0D7DC8}" type="slidenum">
              <a:rPr lang="en-US" smtClean="0"/>
              <a:t>‹#›</a:t>
            </a:fld>
            <a:endParaRPr lang="en-US"/>
          </a:p>
        </p:txBody>
      </p:sp>
    </p:spTree>
    <p:extLst>
      <p:ext uri="{BB962C8B-B14F-4D97-AF65-F5344CB8AC3E}">
        <p14:creationId xmlns:p14="http://schemas.microsoft.com/office/powerpoint/2010/main" val="143610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B6387-8264-4B03-8E7A-EF6602B9825D}"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C9CFD-1819-46DE-986F-19402A0D7DC8}" type="slidenum">
              <a:rPr lang="en-US" smtClean="0"/>
              <a:t>‹#›</a:t>
            </a:fld>
            <a:endParaRPr lang="en-US"/>
          </a:p>
        </p:txBody>
      </p:sp>
    </p:spTree>
    <p:extLst>
      <p:ext uri="{BB962C8B-B14F-4D97-AF65-F5344CB8AC3E}">
        <p14:creationId xmlns:p14="http://schemas.microsoft.com/office/powerpoint/2010/main" val="308706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B6387-8264-4B03-8E7A-EF6602B9825D}"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C9CFD-1819-46DE-986F-19402A0D7DC8}" type="slidenum">
              <a:rPr lang="en-US" smtClean="0"/>
              <a:t>‹#›</a:t>
            </a:fld>
            <a:endParaRPr lang="en-US"/>
          </a:p>
        </p:txBody>
      </p:sp>
    </p:spTree>
    <p:extLst>
      <p:ext uri="{BB962C8B-B14F-4D97-AF65-F5344CB8AC3E}">
        <p14:creationId xmlns:p14="http://schemas.microsoft.com/office/powerpoint/2010/main" val="88397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B6387-8264-4B03-8E7A-EF6602B9825D}" type="datetimeFigureOut">
              <a:rPr lang="en-US" smtClean="0"/>
              <a:t>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C9CFD-1819-46DE-986F-19402A0D7DC8}" type="slidenum">
              <a:rPr lang="en-US" smtClean="0"/>
              <a:t>‹#›</a:t>
            </a:fld>
            <a:endParaRPr lang="en-US"/>
          </a:p>
        </p:txBody>
      </p:sp>
    </p:spTree>
    <p:extLst>
      <p:ext uri="{BB962C8B-B14F-4D97-AF65-F5344CB8AC3E}">
        <p14:creationId xmlns:p14="http://schemas.microsoft.com/office/powerpoint/2010/main" val="3604420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teacherspayteachers.com/Store/Brain-Wrinkl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youtube.com/watch?v=vsQrKZcYtq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watch?v=BYMB7Hu9XOI&amp;index=72&amp;list=PLAQs5L791WdwEgrGmK9LlLpQOyPX9x2Lc" TargetMode="External"/><Relationship Id="rId5" Type="http://schemas.openxmlformats.org/officeDocument/2006/relationships/hyperlink" Target="https://www.youtube.com/watch?v=jj_GPVP1UwM&amp;list=PLAQs5L791WdwEgrGmK9LlLpQOyPX9x2Lc&amp;index=70" TargetMode="External"/><Relationship Id="rId4" Type="http://schemas.openxmlformats.org/officeDocument/2006/relationships/hyperlink" Target="https://www.youtube.com/watch?v=sG05fbv71kg&amp;list=PLAQs5L791WdwEgrGmK9LlLpQOyPX9x2Lc&amp;index=69"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105" y="268217"/>
            <a:ext cx="9931789" cy="6321565"/>
          </a:xfrm>
          <a:prstGeom prst="rect">
            <a:avLst/>
          </a:prstGeom>
          <a:ln>
            <a:noFill/>
          </a:ln>
          <a:effectLst>
            <a:outerShdw blurRad="50800" dist="38100" dir="2700000" algn="tl" rotWithShape="0">
              <a:prstClr val="black">
                <a:alpha val="40000"/>
              </a:prstClr>
            </a:outerShdw>
          </a:effectLst>
        </p:spPr>
      </p:pic>
      <p:sp>
        <p:nvSpPr>
          <p:cNvPr id="7" name="Rectangle 6"/>
          <p:cNvSpPr/>
          <p:nvPr/>
        </p:nvSpPr>
        <p:spPr>
          <a:xfrm>
            <a:off x="3121369" y="1639115"/>
            <a:ext cx="5949257" cy="3323987"/>
          </a:xfrm>
          <a:prstGeom prst="rect">
            <a:avLst/>
          </a:prstGeom>
          <a:noFill/>
        </p:spPr>
        <p:txBody>
          <a:bodyPr wrap="none" lIns="91440" tIns="45720" rIns="91440" bIns="45720">
            <a:spAutoFit/>
          </a:bodyPr>
          <a:lstStyle/>
          <a:p>
            <a:pPr algn="ctr"/>
            <a:r>
              <a:rPr lang="en-US" sz="96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rPr>
              <a:t>Creation</a:t>
            </a:r>
          </a:p>
          <a:p>
            <a:pPr algn="ctr"/>
            <a:endParaRPr lang="en-US"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endParaRPr>
          </a:p>
          <a:p>
            <a:pPr algn="ctr"/>
            <a:r>
              <a:rPr lang="en-US" sz="96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rPr>
              <a:t>Israel</a:t>
            </a:r>
            <a:endParaRPr lang="en-US" sz="9600" cap="none" spc="0" dirty="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endParaRPr>
          </a:p>
        </p:txBody>
      </p:sp>
      <p:sp>
        <p:nvSpPr>
          <p:cNvPr id="8" name="TextBox 7"/>
          <p:cNvSpPr txBox="1"/>
          <p:nvPr/>
        </p:nvSpPr>
        <p:spPr>
          <a:xfrm>
            <a:off x="5188632" y="2979876"/>
            <a:ext cx="1814732" cy="707886"/>
          </a:xfrm>
          <a:prstGeom prst="rect">
            <a:avLst/>
          </a:prstGeom>
          <a:noFill/>
        </p:spPr>
        <p:txBody>
          <a:bodyPr wrap="square" rtlCol="0">
            <a:spAutoFit/>
          </a:bodyPr>
          <a:lstStyle/>
          <a:p>
            <a:pPr algn="ctr"/>
            <a:r>
              <a:rPr lang="en-US" sz="40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Caflisch Script Pro Regular" panose="020F0503020208020904" pitchFamily="34" charset="0"/>
              </a:rPr>
              <a:t>of</a:t>
            </a:r>
            <a:endParaRPr lang="en-US" sz="4000" dirty="0"/>
          </a:p>
        </p:txBody>
      </p:sp>
      <p:sp>
        <p:nvSpPr>
          <p:cNvPr id="9" name="TextBox 8"/>
          <p:cNvSpPr txBox="1"/>
          <p:nvPr/>
        </p:nvSpPr>
        <p:spPr>
          <a:xfrm>
            <a:off x="5188631" y="1285172"/>
            <a:ext cx="1814732" cy="707886"/>
          </a:xfrm>
          <a:prstGeom prst="rect">
            <a:avLst/>
          </a:prstGeom>
          <a:noFill/>
        </p:spPr>
        <p:txBody>
          <a:bodyPr wrap="square" rtlCol="0">
            <a:spAutoFit/>
          </a:bodyPr>
          <a:lstStyle/>
          <a:p>
            <a:pPr algn="ctr"/>
            <a:r>
              <a:rPr lang="en-US" sz="40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Caflisch Script Pro Regular" panose="020F0503020208020904" pitchFamily="34" charset="0"/>
              </a:rPr>
              <a:t>The</a:t>
            </a:r>
            <a:endParaRPr lang="en-US" sz="4000" dirty="0"/>
          </a:p>
        </p:txBody>
      </p:sp>
      <p:sp>
        <p:nvSpPr>
          <p:cNvPr id="10" name="TextBox 9"/>
          <p:cNvSpPr txBox="1"/>
          <p:nvPr/>
        </p:nvSpPr>
        <p:spPr>
          <a:xfrm>
            <a:off x="1833487" y="5055925"/>
            <a:ext cx="8525022" cy="1569660"/>
          </a:xfrm>
          <a:prstGeom prst="rect">
            <a:avLst/>
          </a:prstGeom>
          <a:noFill/>
        </p:spPr>
        <p:txBody>
          <a:bodyPr wrap="square" rtlCol="0">
            <a:spAutoFit/>
          </a:bodyPr>
          <a:lstStyle/>
          <a:p>
            <a:pPr algn="ctr"/>
            <a:r>
              <a:rPr lang="en-US" sz="2800" dirty="0">
                <a:solidFill>
                  <a:srgbClr val="FFCD33"/>
                </a:solidFill>
                <a:latin typeface="KBScaredStraight" panose="02000603000000000000" pitchFamily="2" charset="0"/>
                <a:ea typeface="KBScaredStraight" panose="02000603000000000000" pitchFamily="2" charset="0"/>
              </a:rPr>
              <a:t>T</a:t>
            </a:r>
            <a:r>
              <a:rPr lang="en-US" sz="2800" dirty="0" smtClean="0">
                <a:solidFill>
                  <a:srgbClr val="FFCD33"/>
                </a:solidFill>
                <a:latin typeface="KBScaredStraight" panose="02000603000000000000" pitchFamily="2" charset="0"/>
                <a:ea typeface="KBScaredStraight" panose="02000603000000000000" pitchFamily="2" charset="0"/>
              </a:rPr>
              <a:t>he Fall of the Ottoman Empire, Zionism, the Holocaust</a:t>
            </a:r>
            <a:r>
              <a:rPr lang="en-US" sz="2800" smtClean="0">
                <a:solidFill>
                  <a:srgbClr val="FFCD33"/>
                </a:solidFill>
                <a:latin typeface="KBScaredStraight" panose="02000603000000000000" pitchFamily="2" charset="0"/>
                <a:ea typeface="KBScaredStraight" panose="02000603000000000000" pitchFamily="2" charset="0"/>
              </a:rPr>
              <a:t>, &amp; the </a:t>
            </a:r>
            <a:r>
              <a:rPr lang="en-US" sz="2800" dirty="0" smtClean="0">
                <a:solidFill>
                  <a:srgbClr val="FFCD33"/>
                </a:solidFill>
                <a:latin typeface="KBScaredStraight" panose="02000603000000000000" pitchFamily="2" charset="0"/>
                <a:ea typeface="KBScaredStraight" panose="02000603000000000000" pitchFamily="2" charset="0"/>
              </a:rPr>
              <a:t>Birth of a New Country </a:t>
            </a:r>
            <a:endParaRPr lang="en-US" sz="2800" dirty="0">
              <a:solidFill>
                <a:srgbClr val="FFCD33"/>
              </a:solidFill>
              <a:latin typeface="KBScaredStraight" panose="02000603000000000000" pitchFamily="2" charset="0"/>
              <a:ea typeface="KBScaredStraight" panose="02000603000000000000" pitchFamily="2" charset="0"/>
            </a:endParaRPr>
          </a:p>
          <a:p>
            <a:pPr algn="ctr"/>
            <a:endParaRPr lang="en-US" sz="4000" dirty="0"/>
          </a:p>
        </p:txBody>
      </p:sp>
    </p:spTree>
    <p:extLst>
      <p:ext uri="{BB962C8B-B14F-4D97-AF65-F5344CB8AC3E}">
        <p14:creationId xmlns:p14="http://schemas.microsoft.com/office/powerpoint/2010/main" val="2901090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FFC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nwcolo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06450"/>
            <a:ext cx="8839200" cy="5245100"/>
          </a:xfrm>
          <a:prstGeom prst="rect">
            <a:avLst/>
          </a:prstGeom>
          <a:ln w="57150">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32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20" y="0"/>
            <a:ext cx="10629556" cy="6858000"/>
          </a:xfrm>
          <a:prstGeom prst="rect">
            <a:avLst/>
          </a:prstGeom>
        </p:spPr>
      </p:pic>
      <p:sp>
        <p:nvSpPr>
          <p:cNvPr id="7" name="Rectangle 6"/>
          <p:cNvSpPr/>
          <p:nvPr/>
        </p:nvSpPr>
        <p:spPr>
          <a:xfrm>
            <a:off x="2476615" y="124401"/>
            <a:ext cx="7238777" cy="1631216"/>
          </a:xfrm>
          <a:prstGeom prst="rect">
            <a:avLst/>
          </a:prstGeom>
          <a:noFill/>
        </p:spPr>
        <p:txBody>
          <a:bodyPr wrap="none" lIns="91440" tIns="45720" rIns="91440" bIns="45720">
            <a:spAutoFit/>
          </a:bodyPr>
          <a:lstStyle/>
          <a:p>
            <a:pPr algn="ctr"/>
            <a:r>
              <a:rPr lang="en-US" sz="80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rPr>
              <a:t>New Borders</a:t>
            </a:r>
          </a:p>
          <a:p>
            <a:pPr algn="ctr"/>
            <a:endParaRPr lang="en-US" sz="20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endParaRPr>
          </a:p>
        </p:txBody>
      </p:sp>
      <p:sp>
        <p:nvSpPr>
          <p:cNvPr id="10" name="TextBox 9"/>
          <p:cNvSpPr txBox="1"/>
          <p:nvPr/>
        </p:nvSpPr>
        <p:spPr>
          <a:xfrm>
            <a:off x="1242644" y="1531333"/>
            <a:ext cx="9842697" cy="843307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chemeClr val="bg1"/>
                </a:solidFill>
                <a:latin typeface="KBScaredStraight" panose="02000603000000000000" pitchFamily="2" charset="0"/>
                <a:ea typeface="KBScaredStraight" panose="02000603000000000000" pitchFamily="2" charset="0"/>
              </a:rPr>
              <a:t>As the European countries divided the land, they drew borders that were not based on ethnic or religious groups or historical boundaries.</a:t>
            </a:r>
          </a:p>
          <a:p>
            <a:pPr marL="457200" indent="-457200">
              <a:buFont typeface="Arial" panose="020B0604020202020204" pitchFamily="34" charset="0"/>
              <a:buChar char="•"/>
            </a:pPr>
            <a:endParaRPr lang="en-US" sz="3200" dirty="0" smtClean="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solidFill>
                  <a:schemeClr val="bg1"/>
                </a:solidFill>
                <a:latin typeface="KBScaredStraight" panose="02000603000000000000" pitchFamily="2" charset="0"/>
                <a:ea typeface="KBScaredStraight" panose="02000603000000000000" pitchFamily="2" charset="0"/>
              </a:rPr>
              <a:t>This caused some ethnic and religious groups to be separated by boundaries, while grouping other groups together.</a:t>
            </a:r>
          </a:p>
          <a:p>
            <a:pPr marL="914400" lvl="1" indent="-457200">
              <a:buFont typeface="Arial" panose="020B0604020202020204" pitchFamily="34" charset="0"/>
              <a:buChar char="•"/>
            </a:pPr>
            <a:r>
              <a:rPr lang="en-US" sz="3200" dirty="0" smtClean="0">
                <a:solidFill>
                  <a:schemeClr val="bg1"/>
                </a:solidFill>
                <a:latin typeface="KBScaredStraight" panose="02000603000000000000" pitchFamily="2" charset="0"/>
                <a:ea typeface="KBScaredStraight" panose="02000603000000000000" pitchFamily="2" charset="0"/>
              </a:rPr>
              <a:t>This causes future conflicts that are still occurring today.</a:t>
            </a:r>
          </a:p>
          <a:p>
            <a:pPr>
              <a:lnSpc>
                <a:spcPct val="90000"/>
              </a:lnSpc>
            </a:pPr>
            <a:endParaRPr lang="en-US" sz="2800" dirty="0" smtClean="0"/>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endParaRPr lang="en-US" sz="2800" dirty="0">
              <a:solidFill>
                <a:schemeClr val="bg1"/>
              </a:solidFill>
              <a:latin typeface="KBScaredStraight" panose="02000603000000000000" pitchFamily="2" charset="0"/>
              <a:ea typeface="KBScaredStraight" panose="02000603000000000000" pitchFamily="2" charset="0"/>
            </a:endParaRPr>
          </a:p>
          <a:p>
            <a:pPr algn="ctr"/>
            <a:endParaRPr lang="en-US" sz="4000" dirty="0"/>
          </a:p>
        </p:txBody>
      </p:sp>
    </p:spTree>
    <p:extLst>
      <p:ext uri="{BB962C8B-B14F-4D97-AF65-F5344CB8AC3E}">
        <p14:creationId xmlns:p14="http://schemas.microsoft.com/office/powerpoint/2010/main" val="2473343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20" y="0"/>
            <a:ext cx="10629556" cy="6858000"/>
          </a:xfrm>
          <a:prstGeom prst="rect">
            <a:avLst/>
          </a:prstGeom>
        </p:spPr>
      </p:pic>
      <p:sp>
        <p:nvSpPr>
          <p:cNvPr id="7" name="Rectangle 6"/>
          <p:cNvSpPr/>
          <p:nvPr/>
        </p:nvSpPr>
        <p:spPr>
          <a:xfrm>
            <a:off x="845567" y="124401"/>
            <a:ext cx="10500887" cy="1508105"/>
          </a:xfrm>
          <a:prstGeom prst="rect">
            <a:avLst/>
          </a:prstGeom>
          <a:noFill/>
        </p:spPr>
        <p:txBody>
          <a:bodyPr wrap="none" lIns="91440" tIns="45720" rIns="91440" bIns="45720">
            <a:spAutoFit/>
          </a:bodyPr>
          <a:lstStyle/>
          <a:p>
            <a:pPr algn="ctr"/>
            <a:r>
              <a:rPr lang="en-US" sz="72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rPr>
              <a:t>Britain’s Involvement</a:t>
            </a:r>
          </a:p>
          <a:p>
            <a:pPr algn="ctr"/>
            <a:endParaRPr lang="en-US" sz="20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endParaRPr>
          </a:p>
        </p:txBody>
      </p:sp>
      <p:sp>
        <p:nvSpPr>
          <p:cNvPr id="10" name="TextBox 9"/>
          <p:cNvSpPr txBox="1"/>
          <p:nvPr/>
        </p:nvSpPr>
        <p:spPr>
          <a:xfrm>
            <a:off x="1080866" y="1220839"/>
            <a:ext cx="10030264" cy="780521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During World War I, Great Britain realized that it needed to protect its connection to India.</a:t>
            </a:r>
          </a:p>
          <a:p>
            <a:pPr marL="342900" indent="-3429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The British promised the Arabs their own state (stretching from Syria to the Arabian peninsula) if they helped defeat the Ottomans.</a:t>
            </a:r>
          </a:p>
          <a:p>
            <a:pPr marL="342900" indent="-342900">
              <a:buFont typeface="Arial" panose="020B0604020202020204" pitchFamily="34" charset="0"/>
              <a:buChar char="•"/>
            </a:pPr>
            <a:endParaRPr lang="en-US" sz="1200" dirty="0" smtClean="0">
              <a:solidFill>
                <a:schemeClr val="bg1"/>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At the same time, Britain was also making promises with the Jews. </a:t>
            </a:r>
          </a:p>
          <a:p>
            <a:pPr marL="800100" lvl="1" indent="-3429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In the Balfour Declaration (1917), the British promised their support for the establishment of a Jewish homeland in Palestine.</a:t>
            </a:r>
          </a:p>
          <a:p>
            <a:pPr marL="800100" lvl="1" indent="-342900">
              <a:buFont typeface="Arial" panose="020B0604020202020204" pitchFamily="34" charset="0"/>
              <a:buChar char="•"/>
            </a:pPr>
            <a:endParaRPr lang="en-US" sz="1200" dirty="0" smtClean="0">
              <a:solidFill>
                <a:schemeClr val="bg1"/>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In 1918, the Ottoman Empire collapsed and the Arab sections of the empire were taken over by Great Britain and France. </a:t>
            </a:r>
          </a:p>
          <a:p>
            <a:endParaRPr lang="en-US" sz="2200" dirty="0" smtClean="0"/>
          </a:p>
          <a:p>
            <a:pPr marL="457200" indent="-457200">
              <a:buFont typeface="Arial" panose="020B0604020202020204" pitchFamily="34" charset="0"/>
              <a:buChar char="•"/>
            </a:pPr>
            <a:endParaRPr lang="en-US" sz="2200" dirty="0" smtClean="0"/>
          </a:p>
          <a:p>
            <a:pPr marL="457200" indent="-457200">
              <a:lnSpc>
                <a:spcPct val="90000"/>
              </a:lnSpc>
              <a:buFont typeface="Arial" panose="020B0604020202020204" pitchFamily="34" charset="0"/>
              <a:buChar char="•"/>
            </a:pPr>
            <a:endParaRPr lang="en-US" sz="22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endParaRPr lang="en-US" sz="22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2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2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200" dirty="0" smtClean="0">
              <a:solidFill>
                <a:schemeClr val="bg1"/>
              </a:solidFill>
              <a:latin typeface="KBScaredStraight" panose="02000603000000000000" pitchFamily="2" charset="0"/>
              <a:ea typeface="KBScaredStraight" panose="02000603000000000000" pitchFamily="2" charset="0"/>
            </a:endParaRPr>
          </a:p>
          <a:p>
            <a:endParaRPr lang="en-US" sz="2200" dirty="0">
              <a:solidFill>
                <a:schemeClr val="bg1"/>
              </a:solidFill>
              <a:latin typeface="KBScaredStraight" panose="02000603000000000000" pitchFamily="2" charset="0"/>
              <a:ea typeface="KBScaredStraight" panose="02000603000000000000" pitchFamily="2" charset="0"/>
            </a:endParaRPr>
          </a:p>
          <a:p>
            <a:pPr algn="ctr"/>
            <a:endParaRPr lang="en-US" sz="2200" dirty="0"/>
          </a:p>
        </p:txBody>
      </p:sp>
    </p:spTree>
    <p:extLst>
      <p:ext uri="{BB962C8B-B14F-4D97-AF65-F5344CB8AC3E}">
        <p14:creationId xmlns:p14="http://schemas.microsoft.com/office/powerpoint/2010/main" val="263960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FFC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354" y="0"/>
            <a:ext cx="4589292" cy="6858000"/>
          </a:xfrm>
          <a:prstGeom prst="rect">
            <a:avLst/>
          </a:prstGeom>
          <a:ln w="38100">
            <a:solidFill>
              <a:schemeClr val="tx1"/>
            </a:solidFill>
          </a:ln>
          <a:effectLst>
            <a:outerShdw blurRad="292100" dist="139700" dir="2700000" algn="tl" rotWithShape="0">
              <a:srgbClr val="333333">
                <a:alpha val="65000"/>
              </a:srgbClr>
            </a:outerShdw>
          </a:effectLst>
        </p:spPr>
      </p:pic>
      <p:sp>
        <p:nvSpPr>
          <p:cNvPr id="7" name="Rectangle 6"/>
          <p:cNvSpPr/>
          <p:nvPr/>
        </p:nvSpPr>
        <p:spPr>
          <a:xfrm>
            <a:off x="5767754" y="5257800"/>
            <a:ext cx="2250831" cy="1100797"/>
          </a:xfrm>
          <a:prstGeom prst="rect">
            <a:avLst/>
          </a:prstGeom>
          <a:solidFill>
            <a:srgbClr val="F2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317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20" y="0"/>
            <a:ext cx="10629556" cy="6858000"/>
          </a:xfrm>
          <a:prstGeom prst="rect">
            <a:avLst/>
          </a:prstGeom>
        </p:spPr>
      </p:pic>
      <p:sp>
        <p:nvSpPr>
          <p:cNvPr id="7" name="Rectangle 6"/>
          <p:cNvSpPr/>
          <p:nvPr/>
        </p:nvSpPr>
        <p:spPr>
          <a:xfrm>
            <a:off x="3543157" y="124401"/>
            <a:ext cx="5105693" cy="2862322"/>
          </a:xfrm>
          <a:prstGeom prst="rect">
            <a:avLst/>
          </a:prstGeom>
          <a:noFill/>
        </p:spPr>
        <p:txBody>
          <a:bodyPr wrap="none" lIns="91440" tIns="45720" rIns="91440" bIns="45720">
            <a:spAutoFit/>
          </a:bodyPr>
          <a:lstStyle/>
          <a:p>
            <a:pPr algn="ctr"/>
            <a:r>
              <a:rPr lang="en-US" sz="80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rPr>
              <a:t>Palestine</a:t>
            </a:r>
          </a:p>
          <a:p>
            <a:pPr algn="ctr"/>
            <a:endParaRPr lang="en-US" sz="80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endParaRPr>
          </a:p>
          <a:p>
            <a:pPr algn="ctr"/>
            <a:endParaRPr lang="en-US" sz="20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endParaRPr>
          </a:p>
        </p:txBody>
      </p:sp>
      <p:sp>
        <p:nvSpPr>
          <p:cNvPr id="10" name="TextBox 9"/>
          <p:cNvSpPr txBox="1"/>
          <p:nvPr/>
        </p:nvSpPr>
        <p:spPr>
          <a:xfrm>
            <a:off x="1242644" y="1531333"/>
            <a:ext cx="9842697" cy="867929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Great Britain officially took control of Palestine as a mandate (similar to a colony). </a:t>
            </a:r>
          </a:p>
          <a:p>
            <a:pPr marL="800100" lvl="1" indent="-3429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Arabs felt betrayed that they were not given the area like they were promised, especially since they made up the largest part of the population.</a:t>
            </a:r>
          </a:p>
          <a:p>
            <a:pPr marL="800100" lvl="1" indent="-342900">
              <a:buFont typeface="Arial" panose="020B0604020202020204" pitchFamily="34" charset="0"/>
              <a:buChar char="•"/>
            </a:pPr>
            <a:endParaRPr lang="en-US" sz="1200" dirty="0" smtClean="0">
              <a:solidFill>
                <a:schemeClr val="bg1"/>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Under British occupation, the number of Jewish settlers increased greatly.</a:t>
            </a:r>
          </a:p>
          <a:p>
            <a:pPr marL="800100" lvl="1" indent="-3429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In 1920, there was 1 Jew to every 10 Arabs. By 1947, there was 1 Jew for every 2 Arabs.</a:t>
            </a:r>
          </a:p>
          <a:p>
            <a:pPr marL="800100" lvl="1" indent="-3429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The Arabs felt that they were loosing control of their land.</a:t>
            </a:r>
          </a:p>
          <a:p>
            <a:pPr marL="800100" lvl="1" indent="-342900">
              <a:buFont typeface="Arial" panose="020B0604020202020204" pitchFamily="34" charset="0"/>
              <a:buChar char="•"/>
            </a:pPr>
            <a:endParaRPr lang="en-US" sz="1200" dirty="0" smtClean="0">
              <a:solidFill>
                <a:schemeClr val="bg1"/>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As Jewish immigration continued, tension between Arabs and Jews increased.</a:t>
            </a:r>
          </a:p>
          <a:p>
            <a:pPr marL="342900" indent="-342900">
              <a:buFont typeface="Arial" panose="020B0604020202020204" pitchFamily="34" charset="0"/>
              <a:buChar char="•"/>
            </a:pPr>
            <a:endParaRPr lang="en-US" sz="2400" dirty="0" smtClean="0">
              <a:solidFill>
                <a:schemeClr val="bg1"/>
              </a:solidFill>
              <a:latin typeface="KBScaredStraight" panose="02000603000000000000" pitchFamily="2" charset="0"/>
              <a:ea typeface="KBScaredStraight" panose="02000603000000000000" pitchFamily="2" charset="0"/>
            </a:endParaRPr>
          </a:p>
          <a:p>
            <a:pPr>
              <a:lnSpc>
                <a:spcPct val="90000"/>
              </a:lnSpc>
            </a:pPr>
            <a:endParaRPr lang="en-US" sz="2800" dirty="0" smtClean="0"/>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endParaRPr lang="en-US" sz="2800" dirty="0">
              <a:solidFill>
                <a:schemeClr val="bg1"/>
              </a:solidFill>
              <a:latin typeface="KBScaredStraight" panose="02000603000000000000" pitchFamily="2" charset="0"/>
              <a:ea typeface="KBScaredStraight" panose="02000603000000000000" pitchFamily="2" charset="0"/>
            </a:endParaRPr>
          </a:p>
          <a:p>
            <a:pPr algn="ctr"/>
            <a:endParaRPr lang="en-US" sz="4000" dirty="0"/>
          </a:p>
        </p:txBody>
      </p:sp>
    </p:spTree>
    <p:extLst>
      <p:ext uri="{BB962C8B-B14F-4D97-AF65-F5344CB8AC3E}">
        <p14:creationId xmlns:p14="http://schemas.microsoft.com/office/powerpoint/2010/main" val="426111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FFC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d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617" y="0"/>
            <a:ext cx="4598765" cy="6858000"/>
          </a:xfrm>
          <a:prstGeom prst="rect">
            <a:avLst/>
          </a:prstGeom>
          <a:ln w="38100">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4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FFC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rds.yahoo.com/_ylt=A0WTefV9NrRJ7hMAS6OjzbkF/SIG=14u09ldhs/EXP=1236633597/**http%3A/www.all-science-fair-projects.com/science_fair_projects_encyclopedia/upload/7/70/Map_of_Jewish_settlements_in_Palestine_in_19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835" y="0"/>
            <a:ext cx="4756329" cy="6858000"/>
          </a:xfrm>
          <a:prstGeom prst="rect">
            <a:avLst/>
          </a:prstGeom>
          <a:ln w="38100">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505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20" y="0"/>
            <a:ext cx="10629556" cy="6858000"/>
          </a:xfrm>
          <a:prstGeom prst="rect">
            <a:avLst/>
          </a:prstGeom>
        </p:spPr>
      </p:pic>
      <p:sp>
        <p:nvSpPr>
          <p:cNvPr id="7" name="Rectangle 6"/>
          <p:cNvSpPr/>
          <p:nvPr/>
        </p:nvSpPr>
        <p:spPr>
          <a:xfrm>
            <a:off x="3944614" y="124401"/>
            <a:ext cx="4302781" cy="2862322"/>
          </a:xfrm>
          <a:prstGeom prst="rect">
            <a:avLst/>
          </a:prstGeom>
          <a:noFill/>
        </p:spPr>
        <p:txBody>
          <a:bodyPr wrap="none" lIns="91440" tIns="45720" rIns="91440" bIns="45720">
            <a:spAutoFit/>
          </a:bodyPr>
          <a:lstStyle/>
          <a:p>
            <a:pPr algn="ctr"/>
            <a:r>
              <a:rPr lang="en-US" sz="80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rPr>
              <a:t>Zionism</a:t>
            </a:r>
          </a:p>
          <a:p>
            <a:pPr algn="ctr"/>
            <a:endParaRPr lang="en-US" sz="80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endParaRPr>
          </a:p>
          <a:p>
            <a:pPr algn="ctr"/>
            <a:endParaRPr lang="en-US" sz="20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endParaRPr>
          </a:p>
        </p:txBody>
      </p:sp>
      <p:sp>
        <p:nvSpPr>
          <p:cNvPr id="10" name="TextBox 9"/>
          <p:cNvSpPr txBox="1"/>
          <p:nvPr/>
        </p:nvSpPr>
        <p:spPr>
          <a:xfrm>
            <a:off x="1242644" y="1531333"/>
            <a:ext cx="9842697" cy="9048631"/>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Zionism was a movement to establish a Jewish homeland in Palestine.</a:t>
            </a:r>
          </a:p>
          <a:p>
            <a:pPr marL="342900" indent="-342900">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During this time period, there was an increase in anti-Semitism </a:t>
            </a:r>
            <a:r>
              <a:rPr lang="en-US" sz="2800" dirty="0">
                <a:solidFill>
                  <a:schemeClr val="bg1"/>
                </a:solidFill>
                <a:latin typeface="KBScaredStraight" panose="02000603000000000000" pitchFamily="2" charset="0"/>
                <a:ea typeface="KBScaredStraight" panose="02000603000000000000" pitchFamily="2" charset="0"/>
              </a:rPr>
              <a:t>(</a:t>
            </a:r>
            <a:r>
              <a:rPr lang="en-US" sz="2800" dirty="0" smtClean="0">
                <a:solidFill>
                  <a:schemeClr val="bg1"/>
                </a:solidFill>
                <a:latin typeface="KBScaredStraight" panose="02000603000000000000" pitchFamily="2" charset="0"/>
                <a:ea typeface="KBScaredStraight" panose="02000603000000000000" pitchFamily="2" charset="0"/>
              </a:rPr>
              <a:t>discrimination and violence towards Jews).</a:t>
            </a:r>
          </a:p>
          <a:p>
            <a:pPr marL="342900" indent="-342900">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The Jewish people believed that this was a good time to return to Zion (the holy land).</a:t>
            </a:r>
          </a:p>
          <a:p>
            <a:pPr marL="800100" lvl="1" indent="-3429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Tens of thousands of Jews began moving to Palestine after the Zionist movement began in Europe.</a:t>
            </a:r>
          </a:p>
          <a:p>
            <a:pPr marL="342900" indent="-342900">
              <a:buFont typeface="Arial" panose="020B0604020202020204" pitchFamily="34" charset="0"/>
              <a:buChar char="•"/>
            </a:pPr>
            <a:endParaRPr lang="en-US" sz="2400" dirty="0" smtClean="0">
              <a:solidFill>
                <a:schemeClr val="bg1"/>
              </a:solidFill>
              <a:latin typeface="KBScaredStraight" panose="02000603000000000000" pitchFamily="2" charset="0"/>
              <a:ea typeface="KBScaredStraight" panose="02000603000000000000" pitchFamily="2" charset="0"/>
            </a:endParaRPr>
          </a:p>
          <a:p>
            <a:pPr>
              <a:lnSpc>
                <a:spcPct val="90000"/>
              </a:lnSpc>
            </a:pPr>
            <a:endParaRPr lang="en-US" sz="2800" dirty="0" smtClean="0"/>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endParaRPr lang="en-US" sz="2800" dirty="0">
              <a:solidFill>
                <a:schemeClr val="bg1"/>
              </a:solidFill>
              <a:latin typeface="KBScaredStraight" panose="02000603000000000000" pitchFamily="2" charset="0"/>
              <a:ea typeface="KBScaredStraight" panose="02000603000000000000" pitchFamily="2" charset="0"/>
            </a:endParaRPr>
          </a:p>
          <a:p>
            <a:pPr algn="ctr"/>
            <a:endParaRPr lang="en-US" sz="4000" dirty="0"/>
          </a:p>
        </p:txBody>
      </p:sp>
    </p:spTree>
    <p:extLst>
      <p:ext uri="{BB962C8B-B14F-4D97-AF65-F5344CB8AC3E}">
        <p14:creationId xmlns:p14="http://schemas.microsoft.com/office/powerpoint/2010/main" val="81917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20" y="0"/>
            <a:ext cx="10629556" cy="6858000"/>
          </a:xfrm>
          <a:prstGeom prst="rect">
            <a:avLst/>
          </a:prstGeom>
        </p:spPr>
      </p:pic>
      <p:sp>
        <p:nvSpPr>
          <p:cNvPr id="7" name="Rectangle 6"/>
          <p:cNvSpPr/>
          <p:nvPr/>
        </p:nvSpPr>
        <p:spPr>
          <a:xfrm>
            <a:off x="2746374" y="124401"/>
            <a:ext cx="6699270" cy="2862322"/>
          </a:xfrm>
          <a:prstGeom prst="rect">
            <a:avLst/>
          </a:prstGeom>
          <a:noFill/>
        </p:spPr>
        <p:txBody>
          <a:bodyPr wrap="none" lIns="91440" tIns="45720" rIns="91440" bIns="45720">
            <a:spAutoFit/>
          </a:bodyPr>
          <a:lstStyle/>
          <a:p>
            <a:pPr algn="ctr"/>
            <a:r>
              <a:rPr lang="en-US" sz="80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rPr>
              <a:t>Jewish Land</a:t>
            </a:r>
          </a:p>
          <a:p>
            <a:pPr algn="ctr"/>
            <a:endParaRPr lang="en-US" sz="80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endParaRPr>
          </a:p>
          <a:p>
            <a:pPr algn="ctr"/>
            <a:endParaRPr lang="en-US" sz="20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endParaRPr>
          </a:p>
        </p:txBody>
      </p:sp>
      <p:sp>
        <p:nvSpPr>
          <p:cNvPr id="10" name="TextBox 9"/>
          <p:cNvSpPr txBox="1"/>
          <p:nvPr/>
        </p:nvSpPr>
        <p:spPr>
          <a:xfrm>
            <a:off x="1242644" y="1436740"/>
            <a:ext cx="9842697" cy="9048631"/>
          </a:xfrm>
          <a:prstGeom prst="rect">
            <a:avLst/>
          </a:prstGeom>
          <a:noFill/>
        </p:spPr>
        <p:txBody>
          <a:bodyPr wrap="square" rtlCol="0">
            <a:spAutoFit/>
          </a:bodyPr>
          <a:lstStyle/>
          <a:p>
            <a:pPr marL="342900" indent="-342900">
              <a:buFont typeface="Arial" panose="020B0604020202020204" pitchFamily="34" charset="0"/>
              <a:buChar char="•"/>
            </a:pPr>
            <a:r>
              <a:rPr lang="en-US" sz="2700" dirty="0" smtClean="0">
                <a:solidFill>
                  <a:schemeClr val="bg1"/>
                </a:solidFill>
                <a:latin typeface="KBScaredStraight" panose="02000603000000000000" pitchFamily="2" charset="0"/>
                <a:ea typeface="KBScaredStraight" panose="02000603000000000000" pitchFamily="2" charset="0"/>
              </a:rPr>
              <a:t>The Jewish connection with this land did not begin with Zionism, but actually dates back over 4,000 years.</a:t>
            </a:r>
          </a:p>
          <a:p>
            <a:pPr marL="800100" lvl="1" indent="-342900">
              <a:buFont typeface="Arial" panose="020B0604020202020204" pitchFamily="34" charset="0"/>
              <a:buChar char="•"/>
            </a:pPr>
            <a:r>
              <a:rPr lang="en-US" sz="2700" dirty="0" smtClean="0">
                <a:solidFill>
                  <a:schemeClr val="bg1"/>
                </a:solidFill>
                <a:latin typeface="KBScaredStraight" panose="02000603000000000000" pitchFamily="2" charset="0"/>
                <a:ea typeface="KBScaredStraight" panose="02000603000000000000" pitchFamily="2" charset="0"/>
              </a:rPr>
              <a:t>According to Jewish and Christian sacred text, God commanded Abraham to leave his land in Mesopotamia and go to the land that is present-day Israel.</a:t>
            </a:r>
          </a:p>
          <a:p>
            <a:pPr marL="342900" indent="-342900">
              <a:buFont typeface="Arial" panose="020B0604020202020204" pitchFamily="34" charset="0"/>
              <a:buChar char="•"/>
            </a:pPr>
            <a:endParaRPr lang="en-US" sz="1200" dirty="0" smtClean="0">
              <a:solidFill>
                <a:schemeClr val="bg1"/>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700" dirty="0" smtClean="0">
                <a:solidFill>
                  <a:schemeClr val="bg1"/>
                </a:solidFill>
                <a:latin typeface="KBScaredStraight" panose="02000603000000000000" pitchFamily="2" charset="0"/>
                <a:ea typeface="KBScaredStraight" panose="02000603000000000000" pitchFamily="2" charset="0"/>
              </a:rPr>
              <a:t>Jews believe that if any nation has a right to claim land, then they should be able to claim this area as their own country.</a:t>
            </a:r>
          </a:p>
          <a:p>
            <a:pPr marL="800100" lvl="1" indent="-342900">
              <a:buFont typeface="Arial" panose="020B0604020202020204" pitchFamily="34" charset="0"/>
              <a:buChar char="•"/>
            </a:pPr>
            <a:r>
              <a:rPr lang="en-US" sz="2700" dirty="0" smtClean="0">
                <a:solidFill>
                  <a:schemeClr val="bg1"/>
                </a:solidFill>
                <a:latin typeface="KBScaredStraight" panose="02000603000000000000" pitchFamily="2" charset="0"/>
                <a:ea typeface="KBScaredStraight" panose="02000603000000000000" pitchFamily="2" charset="0"/>
              </a:rPr>
              <a:t>They argue that they did not leave the land voluntarily, but were forced out by Roman persecution.</a:t>
            </a:r>
          </a:p>
          <a:p>
            <a:pPr marL="342900" indent="-342900">
              <a:buFont typeface="Arial" panose="020B0604020202020204" pitchFamily="34" charset="0"/>
              <a:buChar char="•"/>
            </a:pPr>
            <a:endParaRPr lang="en-US" sz="2400" dirty="0" smtClean="0">
              <a:solidFill>
                <a:schemeClr val="bg1"/>
              </a:solidFill>
              <a:latin typeface="KBScaredStraight" panose="02000603000000000000" pitchFamily="2" charset="0"/>
              <a:ea typeface="KBScaredStraight" panose="02000603000000000000" pitchFamily="2" charset="0"/>
            </a:endParaRPr>
          </a:p>
          <a:p>
            <a:pPr>
              <a:lnSpc>
                <a:spcPct val="90000"/>
              </a:lnSpc>
            </a:pPr>
            <a:endParaRPr lang="en-US" sz="2800" dirty="0" smtClean="0"/>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endParaRPr lang="en-US" sz="2800" dirty="0">
              <a:solidFill>
                <a:schemeClr val="bg1"/>
              </a:solidFill>
              <a:latin typeface="KBScaredStraight" panose="02000603000000000000" pitchFamily="2" charset="0"/>
              <a:ea typeface="KBScaredStraight" panose="02000603000000000000" pitchFamily="2" charset="0"/>
            </a:endParaRPr>
          </a:p>
          <a:p>
            <a:pPr algn="ctr"/>
            <a:endParaRPr lang="en-US" sz="4000" dirty="0"/>
          </a:p>
        </p:txBody>
      </p:sp>
    </p:spTree>
    <p:extLst>
      <p:ext uri="{BB962C8B-B14F-4D97-AF65-F5344CB8AC3E}">
        <p14:creationId xmlns:p14="http://schemas.microsoft.com/office/powerpoint/2010/main" val="501166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20" y="0"/>
            <a:ext cx="10629556" cy="6858000"/>
          </a:xfrm>
          <a:prstGeom prst="rect">
            <a:avLst/>
          </a:prstGeom>
        </p:spPr>
      </p:pic>
      <p:sp>
        <p:nvSpPr>
          <p:cNvPr id="7" name="Rectangle 6"/>
          <p:cNvSpPr/>
          <p:nvPr/>
        </p:nvSpPr>
        <p:spPr>
          <a:xfrm>
            <a:off x="3298611" y="124401"/>
            <a:ext cx="5594801" cy="2862322"/>
          </a:xfrm>
          <a:prstGeom prst="rect">
            <a:avLst/>
          </a:prstGeom>
          <a:noFill/>
        </p:spPr>
        <p:txBody>
          <a:bodyPr wrap="none" lIns="91440" tIns="45720" rIns="91440" bIns="45720">
            <a:spAutoFit/>
          </a:bodyPr>
          <a:lstStyle/>
          <a:p>
            <a:pPr algn="ctr"/>
            <a:r>
              <a:rPr lang="en-US" sz="80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rPr>
              <a:t>Holocaust</a:t>
            </a:r>
          </a:p>
          <a:p>
            <a:pPr algn="ctr"/>
            <a:endParaRPr lang="en-US" sz="80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endParaRPr>
          </a:p>
          <a:p>
            <a:pPr algn="ctr"/>
            <a:endParaRPr lang="en-US" sz="20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endParaRPr>
          </a:p>
        </p:txBody>
      </p:sp>
      <p:sp>
        <p:nvSpPr>
          <p:cNvPr id="10" name="TextBox 9"/>
          <p:cNvSpPr txBox="1"/>
          <p:nvPr/>
        </p:nvSpPr>
        <p:spPr>
          <a:xfrm>
            <a:off x="1242644" y="1531333"/>
            <a:ext cx="9842697" cy="7940635"/>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solidFill>
                  <a:schemeClr val="bg1"/>
                </a:solidFill>
                <a:latin typeface="KBScaredStraight" panose="02000603000000000000" pitchFamily="2" charset="0"/>
                <a:ea typeface="KBScaredStraight" panose="02000603000000000000" pitchFamily="2" charset="0"/>
              </a:rPr>
              <a:t>More than six million Jews were killed in the Holocaust during World War II. </a:t>
            </a:r>
          </a:p>
          <a:p>
            <a:pPr marL="342900" indent="-342900">
              <a:buFont typeface="Arial" panose="020B0604020202020204" pitchFamily="34" charset="0"/>
              <a:buChar char="•"/>
            </a:pPr>
            <a:endParaRPr lang="en-US" sz="3200" dirty="0" smtClean="0">
              <a:solidFill>
                <a:schemeClr val="bg1"/>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3200" dirty="0" smtClean="0">
                <a:solidFill>
                  <a:schemeClr val="bg1"/>
                </a:solidFill>
                <a:latin typeface="KBScaredStraight" panose="02000603000000000000" pitchFamily="2" charset="0"/>
                <a:ea typeface="KBScaredStraight" panose="02000603000000000000" pitchFamily="2" charset="0"/>
              </a:rPr>
              <a:t>Anti-Semitism (discrimination against Jews) and the Holocaust led the Jewish people to seek a place of their own.</a:t>
            </a:r>
          </a:p>
          <a:p>
            <a:pPr marL="800100" lvl="1" indent="-342900">
              <a:buFont typeface="Arial" panose="020B0604020202020204" pitchFamily="34" charset="0"/>
              <a:buChar char="•"/>
            </a:pPr>
            <a:r>
              <a:rPr lang="en-US" sz="3200" dirty="0" smtClean="0">
                <a:solidFill>
                  <a:schemeClr val="bg1"/>
                </a:solidFill>
                <a:latin typeface="KBScaredStraight" panose="02000603000000000000" pitchFamily="2" charset="0"/>
                <a:ea typeface="KBScaredStraight" panose="02000603000000000000" pitchFamily="2" charset="0"/>
              </a:rPr>
              <a:t>The Zionist movement gained more support from others around the world to create a Jewish homeland.</a:t>
            </a:r>
          </a:p>
          <a:p>
            <a:pPr>
              <a:lnSpc>
                <a:spcPct val="90000"/>
              </a:lnSpc>
            </a:pPr>
            <a:endParaRPr lang="en-US" sz="2800" dirty="0" smtClean="0"/>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endParaRPr lang="en-US" sz="2800" dirty="0">
              <a:solidFill>
                <a:schemeClr val="bg1"/>
              </a:solidFill>
              <a:latin typeface="KBScaredStraight" panose="02000603000000000000" pitchFamily="2" charset="0"/>
              <a:ea typeface="KBScaredStraight" panose="02000603000000000000" pitchFamily="2" charset="0"/>
            </a:endParaRPr>
          </a:p>
          <a:p>
            <a:pPr algn="ctr"/>
            <a:endParaRPr lang="en-US" sz="4000" dirty="0"/>
          </a:p>
        </p:txBody>
      </p:sp>
    </p:spTree>
    <p:extLst>
      <p:ext uri="{BB962C8B-B14F-4D97-AF65-F5344CB8AC3E}">
        <p14:creationId xmlns:p14="http://schemas.microsoft.com/office/powerpoint/2010/main" val="299762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5992281"/>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Standards</a:t>
            </a:r>
            <a:endParaRPr lang="en-US" sz="4400" dirty="0" smtClean="0">
              <a:latin typeface="KBScaredStraight" panose="02000603000000000000" pitchFamily="2" charset="0"/>
              <a:ea typeface="KBScaredStraight" panose="02000603000000000000" pitchFamily="2" charset="0"/>
              <a:cs typeface="Arial" panose="020B0604020202020204" pitchFamily="34" charset="0"/>
            </a:endParaRPr>
          </a:p>
          <a:p>
            <a:endParaRPr lang="en-US" sz="2800" b="1" dirty="0" smtClean="0">
              <a:latin typeface="KBScaredStraight" panose="02000603000000000000" pitchFamily="2" charset="0"/>
              <a:ea typeface="KBScaredStraight" panose="02000603000000000000" pitchFamily="2" charset="0"/>
            </a:endParaRPr>
          </a:p>
          <a:p>
            <a:r>
              <a:rPr lang="en-US" sz="2800" b="1" dirty="0" smtClean="0">
                <a:latin typeface="KBScaredStraight" panose="02000603000000000000" pitchFamily="2" charset="0"/>
                <a:ea typeface="KBScaredStraight" panose="02000603000000000000" pitchFamily="2" charset="0"/>
              </a:rPr>
              <a:t>SS7H2 </a:t>
            </a:r>
            <a:r>
              <a:rPr lang="en-US" sz="2800" b="1" dirty="0">
                <a:latin typeface="KBScaredStraight" panose="02000603000000000000" pitchFamily="2" charset="0"/>
                <a:ea typeface="KBScaredStraight" panose="02000603000000000000" pitchFamily="2" charset="0"/>
              </a:rPr>
              <a:t>The student will analyze continuity and change in Southwest Asia (Middle East) leading to the 21st century. </a:t>
            </a:r>
            <a:endParaRPr lang="en-US" sz="2800" dirty="0">
              <a:latin typeface="KBScaredStraight" panose="02000603000000000000" pitchFamily="2" charset="0"/>
              <a:ea typeface="KBScaredStraight" panose="02000603000000000000" pitchFamily="2" charset="0"/>
            </a:endParaRPr>
          </a:p>
          <a:p>
            <a:r>
              <a:rPr lang="en-US" sz="2800" dirty="0">
                <a:latin typeface="KBScaredStraight" panose="02000603000000000000" pitchFamily="2" charset="0"/>
                <a:ea typeface="KBScaredStraight" panose="02000603000000000000" pitchFamily="2" charset="0"/>
              </a:rPr>
              <a:t>a. Explain how European partitioning in the Middle East after the breakup of the Ottoman Empire led to regional conflict. </a:t>
            </a:r>
          </a:p>
          <a:p>
            <a:r>
              <a:rPr lang="en-US" sz="2800" dirty="0">
                <a:latin typeface="KBScaredStraight" panose="02000603000000000000" pitchFamily="2" charset="0"/>
                <a:ea typeface="KBScaredStraight" panose="02000603000000000000" pitchFamily="2" charset="0"/>
              </a:rPr>
              <a:t>b. Explain the historical reasons for the establishment of the modern State of Israel in 1948; include the Jewish religious connection to the land, the Holocaust, anti-Semitism, and Zionism in Europe. </a:t>
            </a:r>
          </a:p>
          <a:p>
            <a:r>
              <a:rPr lang="en-US" sz="2800" dirty="0">
                <a:latin typeface="KBScaredStraight" panose="02000603000000000000" pitchFamily="2" charset="0"/>
                <a:ea typeface="KBScaredStraight" panose="02000603000000000000" pitchFamily="2" charset="0"/>
              </a:rPr>
              <a:t>c. Describe how land and religion are reasons for continuing conflicts in the Middle East. </a:t>
            </a:r>
          </a:p>
        </p:txBody>
      </p:sp>
    </p:spTree>
    <p:extLst>
      <p:ext uri="{BB962C8B-B14F-4D97-AF65-F5344CB8AC3E}">
        <p14:creationId xmlns:p14="http://schemas.microsoft.com/office/powerpoint/2010/main" val="3261788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20" y="0"/>
            <a:ext cx="10629556" cy="6858000"/>
          </a:xfrm>
          <a:prstGeom prst="rect">
            <a:avLst/>
          </a:prstGeom>
        </p:spPr>
      </p:pic>
      <p:sp>
        <p:nvSpPr>
          <p:cNvPr id="7" name="Rectangle 6"/>
          <p:cNvSpPr/>
          <p:nvPr/>
        </p:nvSpPr>
        <p:spPr>
          <a:xfrm>
            <a:off x="2535586" y="124401"/>
            <a:ext cx="7120860" cy="2862322"/>
          </a:xfrm>
          <a:prstGeom prst="rect">
            <a:avLst/>
          </a:prstGeom>
          <a:noFill/>
        </p:spPr>
        <p:txBody>
          <a:bodyPr wrap="none" lIns="91440" tIns="45720" rIns="91440" bIns="45720">
            <a:spAutoFit/>
          </a:bodyPr>
          <a:lstStyle/>
          <a:p>
            <a:pPr algn="ctr"/>
            <a:r>
              <a:rPr lang="en-US" sz="80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rPr>
              <a:t>The Partition</a:t>
            </a:r>
          </a:p>
          <a:p>
            <a:pPr algn="ctr"/>
            <a:endParaRPr lang="en-US" sz="80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endParaRPr>
          </a:p>
          <a:p>
            <a:pPr algn="ctr"/>
            <a:endParaRPr lang="en-US" sz="20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endParaRPr>
          </a:p>
        </p:txBody>
      </p:sp>
      <p:sp>
        <p:nvSpPr>
          <p:cNvPr id="10" name="TextBox 9"/>
          <p:cNvSpPr txBox="1"/>
          <p:nvPr/>
        </p:nvSpPr>
        <p:spPr>
          <a:xfrm>
            <a:off x="1242644" y="1531333"/>
            <a:ext cx="9842697" cy="10525958"/>
          </a:xfrm>
          <a:prstGeom prst="rect">
            <a:avLst/>
          </a:prstGeom>
          <a:noFill/>
        </p:spPr>
        <p:txBody>
          <a:bodyPr wrap="square" rtlCol="0">
            <a:spAutoFit/>
          </a:bodyPr>
          <a:lstStyle/>
          <a:p>
            <a:pPr marL="342900" indent="-342900">
              <a:spcBef>
                <a:spcPct val="50000"/>
              </a:spcBef>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In 1947, Great Britain asks the United Nations for help in dividing up the land that was promised to both the Jews and the Arabs.</a:t>
            </a:r>
          </a:p>
          <a:p>
            <a:pPr marL="342900" indent="-342900">
              <a:spcBef>
                <a:spcPct val="50000"/>
              </a:spcBef>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The United Nations felt it was right to create a Jewish state in Palestine due to their suffering in the Holocaust.</a:t>
            </a:r>
          </a:p>
          <a:p>
            <a:pPr marL="800100" lvl="1" indent="-342900">
              <a:spcBef>
                <a:spcPct val="50000"/>
              </a:spcBef>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Jews agreed, but Arabs vowed to do anything needed to prevent the U.N. plan from being carried out.</a:t>
            </a:r>
          </a:p>
          <a:p>
            <a:pPr marL="800100" lvl="1" indent="-342900">
              <a:spcBef>
                <a:spcPct val="50000"/>
              </a:spcBef>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The Jews were outnumbered in Palestine, but their armies were much more advanced because of involvement in World War II. </a:t>
            </a:r>
          </a:p>
          <a:p>
            <a:pPr marL="342900" indent="-342900">
              <a:spcBef>
                <a:spcPct val="50000"/>
              </a:spcBef>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 Despite the bloodshed, the State of Israel was created on May 14, 1948.</a:t>
            </a:r>
          </a:p>
          <a:p>
            <a:pPr marL="800100" lvl="1" indent="-342900">
              <a:spcBef>
                <a:spcPct val="50000"/>
              </a:spcBef>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That night, a combined Arab force of Egyptians, Iraqis, Jordanians, Syrians, Lebanese, Saudi, and Yemeni troops attacked…  </a:t>
            </a:r>
          </a:p>
          <a:p>
            <a:pPr marL="457200" indent="-457200">
              <a:spcBef>
                <a:spcPct val="50000"/>
              </a:spcBef>
              <a:buFont typeface="Arial" panose="020B0604020202020204" pitchFamily="34" charset="0"/>
              <a:buChar char="•"/>
            </a:pPr>
            <a:endParaRPr lang="en-US" sz="2400" dirty="0" smtClean="0">
              <a:solidFill>
                <a:schemeClr val="bg1"/>
              </a:solidFill>
              <a:latin typeface="KBScaredStraight" panose="02000603000000000000" pitchFamily="2" charset="0"/>
              <a:ea typeface="KBScaredStraight" panose="02000603000000000000" pitchFamily="2" charset="0"/>
            </a:endParaRPr>
          </a:p>
          <a:p>
            <a:pPr>
              <a:lnSpc>
                <a:spcPct val="90000"/>
              </a:lnSpc>
            </a:pPr>
            <a:endParaRPr lang="en-US" sz="2800" dirty="0" smtClean="0"/>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endParaRPr lang="en-US" sz="2800" dirty="0">
              <a:solidFill>
                <a:schemeClr val="bg1"/>
              </a:solidFill>
              <a:latin typeface="KBScaredStraight" panose="02000603000000000000" pitchFamily="2" charset="0"/>
              <a:ea typeface="KBScaredStraight" panose="02000603000000000000" pitchFamily="2" charset="0"/>
            </a:endParaRPr>
          </a:p>
          <a:p>
            <a:pPr algn="ctr"/>
            <a:endParaRPr lang="en-US" sz="4000" dirty="0"/>
          </a:p>
        </p:txBody>
      </p:sp>
    </p:spTree>
    <p:extLst>
      <p:ext uri="{BB962C8B-B14F-4D97-AF65-F5344CB8AC3E}">
        <p14:creationId xmlns:p14="http://schemas.microsoft.com/office/powerpoint/2010/main" val="2416539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8929" y="427703"/>
            <a:ext cx="10028903" cy="6430297"/>
          </a:xfrm>
          <a:prstGeom prst="rect">
            <a:avLst/>
          </a:prstGeom>
          <a:noFill/>
        </p:spPr>
        <p:txBody>
          <a:bodyPr wrap="square" rtlCol="0">
            <a:spAutoFit/>
          </a:bodyPr>
          <a:lstStyle/>
          <a:p>
            <a:endParaRPr lang="en-US" dirty="0"/>
          </a:p>
        </p:txBody>
      </p:sp>
      <p:sp>
        <p:nvSpPr>
          <p:cNvPr id="5" name="Rectangle 4"/>
          <p:cNvSpPr/>
          <p:nvPr/>
        </p:nvSpPr>
        <p:spPr>
          <a:xfrm>
            <a:off x="929148" y="545690"/>
            <a:ext cx="10441858" cy="5016758"/>
          </a:xfrm>
          <a:prstGeom prst="rect">
            <a:avLst/>
          </a:prstGeom>
        </p:spPr>
        <p:txBody>
          <a:bodyPr wrap="square">
            <a:spAutoFit/>
          </a:bodyPr>
          <a:lstStyle/>
          <a:p>
            <a:pPr algn="ctr"/>
            <a:r>
              <a:rPr lang="en-US" sz="5400" dirty="0">
                <a:latin typeface="Action Jackson"/>
                <a:ea typeface="Calibri" panose="020F0502020204030204" pitchFamily="34" charset="0"/>
                <a:cs typeface="Times New Roman" panose="02020603050405020304" pitchFamily="18" charset="0"/>
              </a:rPr>
              <a:t>It’s A </a:t>
            </a:r>
            <a:r>
              <a:rPr lang="en-US" sz="5400" dirty="0" smtClean="0">
                <a:latin typeface="Action Jackson"/>
                <a:ea typeface="Calibri" panose="020F0502020204030204" pitchFamily="34" charset="0"/>
                <a:cs typeface="Times New Roman" panose="02020603050405020304" pitchFamily="18" charset="0"/>
              </a:rPr>
              <a:t>…Country!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200" dirty="0">
                <a:latin typeface="KG Second Chances Solid"/>
                <a:ea typeface="Calibri" panose="020F0502020204030204" pitchFamily="34" charset="0"/>
                <a:cs typeface="Times New Roman" panose="02020603050405020304" pitchFamily="18" charset="0"/>
              </a:rPr>
              <a:t>A Birth Announcement for Israel</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KBScaredStraight"/>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KBScaredStraight"/>
                <a:ea typeface="Calibri" panose="020F0502020204030204" pitchFamily="34" charset="0"/>
                <a:cs typeface="Times New Roman" panose="02020603050405020304" pitchFamily="18" charset="0"/>
              </a:rPr>
              <a:t>Your Task</a:t>
            </a:r>
            <a:r>
              <a:rPr lang="en-US" dirty="0">
                <a:latin typeface="KBScaredStraight"/>
                <a:ea typeface="Calibri" panose="020F0502020204030204" pitchFamily="34" charset="0"/>
                <a:cs typeface="Times New Roman" panose="02020603050405020304" pitchFamily="18" charset="0"/>
              </a:rPr>
              <a:t>: Create a card to announce the birth of Israel. Think about how it was formed, who is responsible for creating it, and why it was formed.</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KBScaredStraight"/>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KBScaredStraight"/>
                <a:ea typeface="Calibri" panose="020F0502020204030204" pitchFamily="34" charset="0"/>
                <a:cs typeface="Times New Roman" panose="02020603050405020304" pitchFamily="18" charset="0"/>
              </a:rPr>
              <a:t>Please Include: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KBScaredStraight"/>
                <a:ea typeface="Calibri" panose="020F0502020204030204" pitchFamily="34" charset="0"/>
                <a:cs typeface="Times New Roman" panose="02020603050405020304" pitchFamily="18" charset="0"/>
              </a:rPr>
              <a:t>Title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KBScaredStraight"/>
                <a:ea typeface="Calibri" panose="020F0502020204030204" pitchFamily="34" charset="0"/>
                <a:cs typeface="Times New Roman" panose="02020603050405020304" pitchFamily="18" charset="0"/>
              </a:rPr>
              <a:t>Date of “birth”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KBScaredStraight"/>
                <a:ea typeface="Calibri" panose="020F0502020204030204" pitchFamily="34" charset="0"/>
                <a:cs typeface="Times New Roman" panose="02020603050405020304" pitchFamily="18" charset="0"/>
              </a:rPr>
              <a:t>Creators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KBScaredStraight"/>
                <a:ea typeface="Calibri" panose="020F0502020204030204" pitchFamily="34" charset="0"/>
                <a:cs typeface="Times New Roman" panose="02020603050405020304" pitchFamily="18" charset="0"/>
              </a:rPr>
              <a:t>Brief summary of how &amp; why Israel was formed.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KBScaredStraight"/>
                <a:ea typeface="Calibri" panose="020F0502020204030204" pitchFamily="34" charset="0"/>
                <a:cs typeface="Times New Roman" panose="02020603050405020304" pitchFamily="18" charset="0"/>
              </a:rPr>
              <a:t>Description of how the people within the country feel about its formation. (There could be more than one viewpoint</a:t>
            </a:r>
            <a:r>
              <a:rPr lang="en-US" dirty="0" smtClean="0">
                <a:latin typeface="KBScaredStraight"/>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r>
              <a:rPr lang="en-US" dirty="0"/>
              <a:t>A</a:t>
            </a:r>
            <a:r>
              <a:rPr lang="en-US" dirty="0" smtClean="0">
                <a:latin typeface="KBScaredStraight"/>
                <a:ea typeface="Calibri" panose="020F0502020204030204" pitchFamily="34" charset="0"/>
                <a:cs typeface="Times New Roman" panose="02020603050405020304" pitchFamily="18" charset="0"/>
              </a:rPr>
              <a:t> </a:t>
            </a:r>
            <a:r>
              <a:rPr lang="en-US" dirty="0">
                <a:latin typeface="KBScaredStraight"/>
                <a:ea typeface="Calibri" panose="020F0502020204030204" pitchFamily="34" charset="0"/>
                <a:cs typeface="Times New Roman" panose="02020603050405020304" pitchFamily="18" charset="0"/>
              </a:rPr>
              <a:t>colorful illustration that relates to the event.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923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FFC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3097589" y="548640"/>
            <a:ext cx="5996821" cy="576072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5878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20" y="0"/>
            <a:ext cx="10629556" cy="6858000"/>
          </a:xfrm>
          <a:prstGeom prst="rect">
            <a:avLst/>
          </a:prstGeom>
        </p:spPr>
      </p:pic>
      <p:sp>
        <p:nvSpPr>
          <p:cNvPr id="7" name="Rectangle 6"/>
          <p:cNvSpPr/>
          <p:nvPr/>
        </p:nvSpPr>
        <p:spPr>
          <a:xfrm>
            <a:off x="1312497" y="124401"/>
            <a:ext cx="9567043" cy="2862322"/>
          </a:xfrm>
          <a:prstGeom prst="rect">
            <a:avLst/>
          </a:prstGeom>
          <a:noFill/>
        </p:spPr>
        <p:txBody>
          <a:bodyPr wrap="none" lIns="91440" tIns="45720" rIns="91440" bIns="45720">
            <a:spAutoFit/>
          </a:bodyPr>
          <a:lstStyle/>
          <a:p>
            <a:pPr algn="ctr"/>
            <a:r>
              <a:rPr lang="en-US" sz="80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rPr>
              <a:t>Arab-Israeli War</a:t>
            </a:r>
          </a:p>
          <a:p>
            <a:pPr algn="ctr"/>
            <a:endParaRPr lang="en-US" sz="80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endParaRPr>
          </a:p>
          <a:p>
            <a:pPr algn="ctr"/>
            <a:endParaRPr lang="en-US" sz="20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endParaRPr>
          </a:p>
        </p:txBody>
      </p:sp>
      <p:sp>
        <p:nvSpPr>
          <p:cNvPr id="10" name="TextBox 9"/>
          <p:cNvSpPr txBox="1"/>
          <p:nvPr/>
        </p:nvSpPr>
        <p:spPr>
          <a:xfrm>
            <a:off x="1242644" y="1376585"/>
            <a:ext cx="9842697" cy="8556188"/>
          </a:xfrm>
          <a:prstGeom prst="rect">
            <a:avLst/>
          </a:prstGeom>
          <a:noFill/>
        </p:spPr>
        <p:txBody>
          <a:bodyPr wrap="square" rtlCol="0">
            <a:spAutoFit/>
          </a:bodyPr>
          <a:lstStyle/>
          <a:p>
            <a:pPr marL="342900" lvl="1" indent="-342900">
              <a:spcBef>
                <a:spcPct val="50000"/>
              </a:spcBef>
              <a:buFont typeface="Arial" panose="020B0604020202020204" pitchFamily="34" charset="0"/>
              <a:buChar char="•"/>
            </a:pPr>
            <a:r>
              <a:rPr lang="en-US" sz="2300" dirty="0" smtClean="0">
                <a:solidFill>
                  <a:schemeClr val="bg1"/>
                </a:solidFill>
                <a:latin typeface="KBScaredStraight" panose="02000603000000000000" pitchFamily="2" charset="0"/>
                <a:ea typeface="KBScaredStraight" panose="02000603000000000000" pitchFamily="2" charset="0"/>
              </a:rPr>
              <a:t>That night, a combined Arab force of Egyptians, Iraqis, Jordanians, Syrians, Lebanese, Saudi, and Yemeni troops attacked…  </a:t>
            </a:r>
          </a:p>
          <a:p>
            <a:pPr marL="342900" indent="-342900">
              <a:spcBef>
                <a:spcPct val="50000"/>
              </a:spcBef>
              <a:buFont typeface="Arial" panose="020B0604020202020204" pitchFamily="34" charset="0"/>
              <a:buChar char="•"/>
            </a:pPr>
            <a:r>
              <a:rPr lang="en-US" sz="2300" dirty="0" smtClean="0">
                <a:solidFill>
                  <a:schemeClr val="bg1"/>
                </a:solidFill>
                <a:latin typeface="KBScaredStraight" panose="02000603000000000000" pitchFamily="2" charset="0"/>
                <a:ea typeface="KBScaredStraight" panose="02000603000000000000" pitchFamily="2" charset="0"/>
              </a:rPr>
              <a:t>The Arab-Israeli War (or Israeli War for Independence) lasted for 8 months, during which time the Jews not only defended their land, but expanded the territory to include most of the lands the Palestinians had been offered and rejected.  </a:t>
            </a:r>
          </a:p>
          <a:p>
            <a:pPr marL="342900" indent="-342900">
              <a:spcBef>
                <a:spcPct val="50000"/>
              </a:spcBef>
              <a:buFont typeface="Arial" panose="020B0604020202020204" pitchFamily="34" charset="0"/>
              <a:buChar char="•"/>
            </a:pPr>
            <a:endParaRPr lang="en-US" sz="1200" dirty="0" smtClean="0">
              <a:solidFill>
                <a:schemeClr val="bg1"/>
              </a:solidFill>
              <a:latin typeface="KBScaredStraight" panose="02000603000000000000" pitchFamily="2" charset="0"/>
              <a:ea typeface="KBScaredStraight" panose="02000603000000000000" pitchFamily="2" charset="0"/>
            </a:endParaRPr>
          </a:p>
          <a:p>
            <a:pPr marL="342900" indent="-342900">
              <a:spcBef>
                <a:spcPct val="50000"/>
              </a:spcBef>
              <a:buFont typeface="Arial" panose="020B0604020202020204" pitchFamily="34" charset="0"/>
              <a:buChar char="•"/>
            </a:pPr>
            <a:r>
              <a:rPr lang="en-US" sz="2300" dirty="0" smtClean="0">
                <a:solidFill>
                  <a:schemeClr val="bg1"/>
                </a:solidFill>
                <a:latin typeface="KBScaredStraight" panose="02000603000000000000" pitchFamily="2" charset="0"/>
                <a:ea typeface="KBScaredStraight" panose="02000603000000000000" pitchFamily="2" charset="0"/>
              </a:rPr>
              <a:t>The land Palestine lost was divided among their Arab neighbors, leaving Palestine with nothing.  </a:t>
            </a:r>
          </a:p>
          <a:p>
            <a:pPr marL="800100" lvl="1" indent="-342900">
              <a:spcBef>
                <a:spcPct val="50000"/>
              </a:spcBef>
              <a:buFont typeface="Arial" panose="020B0604020202020204" pitchFamily="34" charset="0"/>
              <a:buChar char="•"/>
            </a:pPr>
            <a:r>
              <a:rPr lang="en-US" sz="2300" dirty="0" smtClean="0">
                <a:solidFill>
                  <a:schemeClr val="bg1"/>
                </a:solidFill>
                <a:latin typeface="KBScaredStraight" panose="02000603000000000000" pitchFamily="2" charset="0"/>
                <a:ea typeface="KBScaredStraight" panose="02000603000000000000" pitchFamily="2" charset="0"/>
              </a:rPr>
              <a:t>This created over 780,000 refugees who were displaced.  </a:t>
            </a:r>
          </a:p>
          <a:p>
            <a:pPr marL="800100" lvl="1" indent="-342900">
              <a:spcBef>
                <a:spcPct val="50000"/>
              </a:spcBef>
              <a:buFont typeface="Arial" panose="020B0604020202020204" pitchFamily="34" charset="0"/>
              <a:buChar char="•"/>
            </a:pPr>
            <a:r>
              <a:rPr lang="en-US" sz="2300" dirty="0" smtClean="0">
                <a:solidFill>
                  <a:schemeClr val="bg1"/>
                </a:solidFill>
                <a:latin typeface="KBScaredStraight" panose="02000603000000000000" pitchFamily="2" charset="0"/>
                <a:ea typeface="KBScaredStraight" panose="02000603000000000000" pitchFamily="2" charset="0"/>
              </a:rPr>
              <a:t>Many of them left Israel, but some had nowhere to go and ended up in refugee camps along Arab borders.  </a:t>
            </a:r>
          </a:p>
          <a:p>
            <a:pPr>
              <a:spcBef>
                <a:spcPct val="50000"/>
              </a:spcBef>
            </a:pPr>
            <a:endParaRPr lang="en-US" sz="2000" dirty="0" smtClean="0"/>
          </a:p>
          <a:p>
            <a:pPr marL="457200" indent="-457200">
              <a:spcBef>
                <a:spcPct val="50000"/>
              </a:spcBef>
              <a:buFont typeface="Arial" panose="020B0604020202020204" pitchFamily="34" charset="0"/>
              <a:buChar char="•"/>
            </a:pPr>
            <a:endParaRPr lang="en-US" sz="2000" dirty="0" smtClean="0">
              <a:solidFill>
                <a:schemeClr val="bg1"/>
              </a:solidFill>
              <a:latin typeface="KBScaredStraight" panose="02000603000000000000" pitchFamily="2" charset="0"/>
              <a:ea typeface="KBScaredStraight" panose="02000603000000000000" pitchFamily="2" charset="0"/>
            </a:endParaRPr>
          </a:p>
          <a:p>
            <a:pPr>
              <a:lnSpc>
                <a:spcPct val="90000"/>
              </a:lnSpc>
            </a:pPr>
            <a:endParaRPr lang="en-US" sz="2000" dirty="0" smtClean="0"/>
          </a:p>
          <a:p>
            <a:pPr marL="457200" indent="-457200">
              <a:lnSpc>
                <a:spcPct val="90000"/>
              </a:lnSpc>
              <a:buFont typeface="Arial" panose="020B0604020202020204" pitchFamily="34" charset="0"/>
              <a:buChar char="•"/>
            </a:pPr>
            <a:endParaRPr lang="en-US" sz="20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endParaRPr lang="en-US" sz="20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0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0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000" dirty="0" smtClean="0">
              <a:solidFill>
                <a:schemeClr val="bg1"/>
              </a:solidFill>
              <a:latin typeface="KBScaredStraight" panose="02000603000000000000" pitchFamily="2" charset="0"/>
              <a:ea typeface="KBScaredStraight" panose="02000603000000000000" pitchFamily="2" charset="0"/>
            </a:endParaRPr>
          </a:p>
          <a:p>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2000" dirty="0"/>
          </a:p>
        </p:txBody>
      </p:sp>
    </p:spTree>
    <p:extLst>
      <p:ext uri="{BB962C8B-B14F-4D97-AF65-F5344CB8AC3E}">
        <p14:creationId xmlns:p14="http://schemas.microsoft.com/office/powerpoint/2010/main" val="1502288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FFC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566041" y="0"/>
            <a:ext cx="9181871" cy="68580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9518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20" y="0"/>
            <a:ext cx="10629556" cy="6858000"/>
          </a:xfrm>
          <a:prstGeom prst="rect">
            <a:avLst/>
          </a:prstGeom>
        </p:spPr>
      </p:pic>
      <p:sp>
        <p:nvSpPr>
          <p:cNvPr id="7" name="Rectangle 6"/>
          <p:cNvSpPr/>
          <p:nvPr/>
        </p:nvSpPr>
        <p:spPr>
          <a:xfrm>
            <a:off x="906943" y="124401"/>
            <a:ext cx="10378162" cy="2739211"/>
          </a:xfrm>
          <a:prstGeom prst="rect">
            <a:avLst/>
          </a:prstGeom>
          <a:noFill/>
        </p:spPr>
        <p:txBody>
          <a:bodyPr wrap="none" lIns="91440" tIns="45720" rIns="91440" bIns="45720">
            <a:spAutoFit/>
          </a:bodyPr>
          <a:lstStyle/>
          <a:p>
            <a:pPr algn="ctr"/>
            <a:r>
              <a:rPr lang="en-US" sz="72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rPr>
              <a:t>Arab-Israeli Conflict</a:t>
            </a:r>
          </a:p>
          <a:p>
            <a:pPr algn="ctr"/>
            <a:endParaRPr lang="en-US" sz="80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endParaRPr>
          </a:p>
          <a:p>
            <a:pPr algn="ctr"/>
            <a:endParaRPr lang="en-US" sz="20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endParaRPr>
          </a:p>
        </p:txBody>
      </p:sp>
      <p:sp>
        <p:nvSpPr>
          <p:cNvPr id="10" name="TextBox 9"/>
          <p:cNvSpPr txBox="1"/>
          <p:nvPr/>
        </p:nvSpPr>
        <p:spPr>
          <a:xfrm>
            <a:off x="1242644" y="1376585"/>
            <a:ext cx="4572000" cy="4878259"/>
          </a:xfrm>
          <a:prstGeom prst="rect">
            <a:avLst/>
          </a:prstGeom>
          <a:noFill/>
          <a:ln>
            <a:solidFill>
              <a:schemeClr val="bg1"/>
            </a:solidFill>
          </a:ln>
        </p:spPr>
        <p:txBody>
          <a:bodyPr wrap="square" rtlCol="0">
            <a:spAutoFit/>
          </a:bodyPr>
          <a:lstStyle/>
          <a:p>
            <a:pPr marL="0" lvl="1" algn="ctr">
              <a:spcBef>
                <a:spcPct val="50000"/>
              </a:spcBef>
            </a:pPr>
            <a:r>
              <a:rPr lang="en-US" sz="3200" b="1" dirty="0" smtClean="0">
                <a:solidFill>
                  <a:schemeClr val="bg1"/>
                </a:solidFill>
                <a:latin typeface="KBScaredStraight" panose="02000603000000000000" pitchFamily="2" charset="0"/>
                <a:ea typeface="KBScaredStraight" panose="02000603000000000000" pitchFamily="2" charset="0"/>
              </a:rPr>
              <a:t>CAUSES:</a:t>
            </a:r>
          </a:p>
          <a:p>
            <a:pPr marL="0" lvl="1" algn="ctr">
              <a:spcBef>
                <a:spcPct val="50000"/>
              </a:spcBef>
            </a:pPr>
            <a:endParaRPr lang="en-US" sz="2300" dirty="0">
              <a:solidFill>
                <a:schemeClr val="bg1"/>
              </a:solidFill>
              <a:latin typeface="KBScaredStraight" panose="02000603000000000000" pitchFamily="2" charset="0"/>
              <a:ea typeface="KBScaredStraight" panose="02000603000000000000" pitchFamily="2" charset="0"/>
            </a:endParaRPr>
          </a:p>
          <a:p>
            <a:pPr marL="0" lvl="1" algn="ctr">
              <a:spcBef>
                <a:spcPct val="50000"/>
              </a:spcBef>
            </a:pPr>
            <a:endParaRPr lang="en-US" sz="2300" dirty="0" smtClean="0">
              <a:solidFill>
                <a:schemeClr val="bg1"/>
              </a:solidFill>
              <a:latin typeface="KBScaredStraight" panose="02000603000000000000" pitchFamily="2" charset="0"/>
              <a:ea typeface="KBScaredStraight" panose="02000603000000000000" pitchFamily="2" charset="0"/>
            </a:endParaRPr>
          </a:p>
          <a:p>
            <a:pPr>
              <a:spcBef>
                <a:spcPct val="50000"/>
              </a:spcBef>
            </a:pPr>
            <a:endParaRPr lang="en-US" sz="2000" dirty="0" smtClean="0"/>
          </a:p>
          <a:p>
            <a:pPr marL="457200" indent="-457200">
              <a:spcBef>
                <a:spcPct val="50000"/>
              </a:spcBef>
              <a:buFont typeface="Arial" panose="020B0604020202020204" pitchFamily="34" charset="0"/>
              <a:buChar char="•"/>
            </a:pPr>
            <a:endParaRPr lang="en-US" sz="2000" dirty="0" smtClean="0">
              <a:solidFill>
                <a:schemeClr val="bg1"/>
              </a:solidFill>
              <a:latin typeface="KBScaredStraight" panose="02000603000000000000" pitchFamily="2" charset="0"/>
              <a:ea typeface="KBScaredStraight" panose="02000603000000000000" pitchFamily="2" charset="0"/>
            </a:endParaRPr>
          </a:p>
          <a:p>
            <a:pPr>
              <a:lnSpc>
                <a:spcPct val="90000"/>
              </a:lnSpc>
            </a:pPr>
            <a:endParaRPr lang="en-US" sz="2000" dirty="0" smtClean="0"/>
          </a:p>
          <a:p>
            <a:pPr marL="457200" indent="-457200">
              <a:lnSpc>
                <a:spcPct val="90000"/>
              </a:lnSpc>
              <a:buFont typeface="Arial" panose="020B0604020202020204" pitchFamily="34" charset="0"/>
              <a:buChar char="•"/>
            </a:pPr>
            <a:endParaRPr lang="en-US" sz="20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endParaRPr lang="en-US" sz="20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0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0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000" dirty="0" smtClean="0">
              <a:solidFill>
                <a:schemeClr val="bg1"/>
              </a:solidFill>
              <a:latin typeface="KBScaredStraight" panose="02000603000000000000" pitchFamily="2" charset="0"/>
              <a:ea typeface="KBScaredStraight" panose="02000603000000000000" pitchFamily="2" charset="0"/>
            </a:endParaRPr>
          </a:p>
          <a:p>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2000" dirty="0"/>
          </a:p>
        </p:txBody>
      </p:sp>
      <p:sp>
        <p:nvSpPr>
          <p:cNvPr id="8" name="TextBox 7"/>
          <p:cNvSpPr txBox="1"/>
          <p:nvPr/>
        </p:nvSpPr>
        <p:spPr>
          <a:xfrm>
            <a:off x="6326710" y="1376585"/>
            <a:ext cx="4572000" cy="4878259"/>
          </a:xfrm>
          <a:prstGeom prst="rect">
            <a:avLst/>
          </a:prstGeom>
          <a:noFill/>
          <a:ln>
            <a:solidFill>
              <a:schemeClr val="bg1"/>
            </a:solidFill>
          </a:ln>
        </p:spPr>
        <p:txBody>
          <a:bodyPr wrap="square" rtlCol="0">
            <a:spAutoFit/>
          </a:bodyPr>
          <a:lstStyle/>
          <a:p>
            <a:pPr marL="0" lvl="1" algn="ctr">
              <a:spcBef>
                <a:spcPct val="50000"/>
              </a:spcBef>
            </a:pPr>
            <a:r>
              <a:rPr lang="en-US" sz="3200" b="1" dirty="0" smtClean="0">
                <a:solidFill>
                  <a:schemeClr val="bg1"/>
                </a:solidFill>
                <a:latin typeface="KBScaredStraight" panose="02000603000000000000" pitchFamily="2" charset="0"/>
                <a:ea typeface="KBScaredStraight" panose="02000603000000000000" pitchFamily="2" charset="0"/>
              </a:rPr>
              <a:t>EFFECTS:</a:t>
            </a:r>
          </a:p>
          <a:p>
            <a:pPr marL="0" lvl="1" algn="ctr">
              <a:spcBef>
                <a:spcPct val="50000"/>
              </a:spcBef>
            </a:pPr>
            <a:endParaRPr lang="en-US" sz="2300" dirty="0">
              <a:solidFill>
                <a:schemeClr val="bg1"/>
              </a:solidFill>
              <a:latin typeface="KBScaredStraight" panose="02000603000000000000" pitchFamily="2" charset="0"/>
              <a:ea typeface="KBScaredStraight" panose="02000603000000000000" pitchFamily="2" charset="0"/>
            </a:endParaRPr>
          </a:p>
          <a:p>
            <a:pPr marL="0" lvl="1" algn="ctr">
              <a:spcBef>
                <a:spcPct val="50000"/>
              </a:spcBef>
            </a:pPr>
            <a:endParaRPr lang="en-US" sz="2300" dirty="0" smtClean="0">
              <a:solidFill>
                <a:schemeClr val="bg1"/>
              </a:solidFill>
              <a:latin typeface="KBScaredStraight" panose="02000603000000000000" pitchFamily="2" charset="0"/>
              <a:ea typeface="KBScaredStraight" panose="02000603000000000000" pitchFamily="2" charset="0"/>
            </a:endParaRPr>
          </a:p>
          <a:p>
            <a:pPr>
              <a:spcBef>
                <a:spcPct val="50000"/>
              </a:spcBef>
            </a:pPr>
            <a:endParaRPr lang="en-US" sz="2000" dirty="0" smtClean="0"/>
          </a:p>
          <a:p>
            <a:pPr marL="457200" indent="-457200">
              <a:spcBef>
                <a:spcPct val="50000"/>
              </a:spcBef>
              <a:buFont typeface="Arial" panose="020B0604020202020204" pitchFamily="34" charset="0"/>
              <a:buChar char="•"/>
            </a:pPr>
            <a:endParaRPr lang="en-US" sz="2000" dirty="0" smtClean="0">
              <a:solidFill>
                <a:schemeClr val="bg1"/>
              </a:solidFill>
              <a:latin typeface="KBScaredStraight" panose="02000603000000000000" pitchFamily="2" charset="0"/>
              <a:ea typeface="KBScaredStraight" panose="02000603000000000000" pitchFamily="2" charset="0"/>
            </a:endParaRPr>
          </a:p>
          <a:p>
            <a:pPr>
              <a:lnSpc>
                <a:spcPct val="90000"/>
              </a:lnSpc>
            </a:pPr>
            <a:endParaRPr lang="en-US" sz="2000" dirty="0" smtClean="0"/>
          </a:p>
          <a:p>
            <a:pPr marL="457200" indent="-457200">
              <a:lnSpc>
                <a:spcPct val="90000"/>
              </a:lnSpc>
              <a:buFont typeface="Arial" panose="020B0604020202020204" pitchFamily="34" charset="0"/>
              <a:buChar char="•"/>
            </a:pPr>
            <a:endParaRPr lang="en-US" sz="20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endParaRPr lang="en-US" sz="20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0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0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000" dirty="0" smtClean="0">
              <a:solidFill>
                <a:schemeClr val="bg1"/>
              </a:solidFill>
              <a:latin typeface="KBScaredStraight" panose="02000603000000000000" pitchFamily="2" charset="0"/>
              <a:ea typeface="KBScaredStraight" panose="02000603000000000000" pitchFamily="2" charset="0"/>
            </a:endParaRPr>
          </a:p>
          <a:p>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2000" dirty="0"/>
          </a:p>
        </p:txBody>
      </p:sp>
      <p:sp>
        <p:nvSpPr>
          <p:cNvPr id="5" name="TextBox 4"/>
          <p:cNvSpPr txBox="1"/>
          <p:nvPr/>
        </p:nvSpPr>
        <p:spPr>
          <a:xfrm>
            <a:off x="1364566" y="1856935"/>
            <a:ext cx="4304714" cy="406265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The Ottoman Empire fell apart.</a:t>
            </a:r>
          </a:p>
          <a:p>
            <a:pPr marL="342900" indent="-342900">
              <a:buFont typeface="Arial" panose="020B0604020202020204" pitchFamily="34" charset="0"/>
              <a:buChar char="•"/>
            </a:pPr>
            <a:endParaRPr lang="en-US" sz="2400" dirty="0" smtClean="0">
              <a:solidFill>
                <a:schemeClr val="bg1"/>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Zionists supported the creation of a separate Jewish state. </a:t>
            </a:r>
          </a:p>
          <a:p>
            <a:pPr marL="342900" indent="-342900">
              <a:buFont typeface="Arial" panose="020B0604020202020204" pitchFamily="34" charset="0"/>
              <a:buChar char="•"/>
            </a:pPr>
            <a:endParaRPr lang="en-US" sz="2400" dirty="0" smtClean="0">
              <a:solidFill>
                <a:schemeClr val="bg1"/>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Conflict broke out between Arabs and Jews.</a:t>
            </a:r>
          </a:p>
          <a:p>
            <a:endParaRPr lang="en-US" dirty="0"/>
          </a:p>
        </p:txBody>
      </p:sp>
      <p:sp>
        <p:nvSpPr>
          <p:cNvPr id="11" name="TextBox 10"/>
          <p:cNvSpPr txBox="1"/>
          <p:nvPr/>
        </p:nvSpPr>
        <p:spPr>
          <a:xfrm>
            <a:off x="6478641" y="1856935"/>
            <a:ext cx="4304714" cy="406265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Great Britain took control of Palestine. </a:t>
            </a:r>
          </a:p>
          <a:p>
            <a:pPr marL="342900" indent="-342900">
              <a:buFont typeface="Arial" panose="020B0604020202020204" pitchFamily="34" charset="0"/>
              <a:buChar char="•"/>
            </a:pPr>
            <a:endParaRPr lang="en-US" sz="2400" dirty="0" smtClean="0">
              <a:solidFill>
                <a:schemeClr val="bg1"/>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The British pledged their support of the Zionists and creation of Israel.</a:t>
            </a:r>
          </a:p>
          <a:p>
            <a:pPr marL="342900" indent="-342900">
              <a:buFont typeface="Arial" panose="020B0604020202020204" pitchFamily="34" charset="0"/>
              <a:buChar char="•"/>
            </a:pPr>
            <a:endParaRPr lang="en-US" sz="2400" dirty="0" smtClean="0">
              <a:solidFill>
                <a:schemeClr val="bg1"/>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The Arabs were displaced to West Bank and Gaza Strip.</a:t>
            </a:r>
          </a:p>
          <a:p>
            <a:endParaRPr lang="en-US" dirty="0"/>
          </a:p>
        </p:txBody>
      </p:sp>
    </p:spTree>
    <p:extLst>
      <p:ext uri="{BB962C8B-B14F-4D97-AF65-F5344CB8AC3E}">
        <p14:creationId xmlns:p14="http://schemas.microsoft.com/office/powerpoint/2010/main" val="1201134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6126480" cy="6858000"/>
          </a:xfrm>
          <a:prstGeom prst="rect">
            <a:avLst/>
          </a:prstGeom>
          <a:ln>
            <a:solidFill>
              <a:schemeClr val="tx1"/>
            </a:solidFill>
          </a:ln>
        </p:spPr>
      </p:pic>
      <p:pic>
        <p:nvPicPr>
          <p:cNvPr id="5" name="Picture 4"/>
          <p:cNvPicPr>
            <a:picLocks noChangeAspect="1"/>
          </p:cNvPicPr>
          <p:nvPr/>
        </p:nvPicPr>
        <p:blipFill>
          <a:blip r:embed="rId2"/>
          <a:stretch>
            <a:fillRect/>
          </a:stretch>
        </p:blipFill>
        <p:spPr>
          <a:xfrm>
            <a:off x="6126479" y="0"/>
            <a:ext cx="6126480" cy="6858000"/>
          </a:xfrm>
          <a:prstGeom prst="rect">
            <a:avLst/>
          </a:prstGeom>
          <a:ln>
            <a:solidFill>
              <a:schemeClr val="tx1"/>
            </a:solidFill>
          </a:ln>
        </p:spPr>
      </p:pic>
    </p:spTree>
    <p:extLst>
      <p:ext uri="{BB962C8B-B14F-4D97-AF65-F5344CB8AC3E}">
        <p14:creationId xmlns:p14="http://schemas.microsoft.com/office/powerpoint/2010/main" val="3977333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9489" y="91440"/>
            <a:ext cx="11774658" cy="6766560"/>
          </a:xfrm>
          <a:prstGeom prst="rect">
            <a:avLst/>
          </a:prstGeom>
        </p:spPr>
      </p:pic>
    </p:spTree>
    <p:extLst>
      <p:ext uri="{BB962C8B-B14F-4D97-AF65-F5344CB8AC3E}">
        <p14:creationId xmlns:p14="http://schemas.microsoft.com/office/powerpoint/2010/main" val="2426078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3828740"/>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For the next activity, I have the students create a “rough draft” on the handout. Then, I give them a piece of construction paper to create an actual card.</a:t>
            </a:r>
          </a:p>
          <a:p>
            <a:pPr>
              <a:lnSpc>
                <a:spcPct val="107000"/>
              </a:lnSpc>
              <a:spcAft>
                <a:spcPts val="800"/>
              </a:spcAft>
            </a:pPr>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*Many students have never seen a birth announcement, so it might be helpful to bring one in or show them an example on the internet. </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1764204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6126480" cy="6858000"/>
          </a:xfrm>
          <a:prstGeom prst="rect">
            <a:avLst/>
          </a:prstGeom>
          <a:ln>
            <a:solidFill>
              <a:schemeClr val="tx1"/>
            </a:solidFill>
          </a:ln>
        </p:spPr>
      </p:pic>
      <p:pic>
        <p:nvPicPr>
          <p:cNvPr id="5" name="Picture 4"/>
          <p:cNvPicPr>
            <a:picLocks noChangeAspect="1"/>
          </p:cNvPicPr>
          <p:nvPr/>
        </p:nvPicPr>
        <p:blipFill>
          <a:blip r:embed="rId2"/>
          <a:stretch>
            <a:fillRect/>
          </a:stretch>
        </p:blipFill>
        <p:spPr>
          <a:xfrm>
            <a:off x="6065520" y="0"/>
            <a:ext cx="6126480" cy="6858000"/>
          </a:xfrm>
          <a:prstGeom prst="rect">
            <a:avLst/>
          </a:prstGeom>
          <a:ln>
            <a:solidFill>
              <a:schemeClr val="tx1"/>
            </a:solidFill>
          </a:ln>
        </p:spPr>
      </p:pic>
    </p:spTree>
    <p:extLst>
      <p:ext uri="{BB962C8B-B14F-4D97-AF65-F5344CB8AC3E}">
        <p14:creationId xmlns:p14="http://schemas.microsoft.com/office/powerpoint/2010/main" val="715003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003760" y="-1793938"/>
            <a:ext cx="6873798" cy="10461674"/>
          </a:xfrm>
          <a:prstGeom prst="rect">
            <a:avLst/>
          </a:prstGeom>
        </p:spPr>
      </p:pic>
    </p:spTree>
    <p:extLst>
      <p:ext uri="{BB962C8B-B14F-4D97-AF65-F5344CB8AC3E}">
        <p14:creationId xmlns:p14="http://schemas.microsoft.com/office/powerpoint/2010/main" val="1586720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s://encrypted-tbn1.gstatic.com/images?q=tbn:ANd9GcTaZgoGbCIVI0EzL0U505eNcbb2EuJyrH_JbLU997izLNReraSWJ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0" y="-2667000"/>
            <a:ext cx="6858000" cy="12192000"/>
          </a:xfrm>
          <a:prstGeom prst="rect">
            <a:avLst/>
          </a:prstGeom>
          <a:noFill/>
          <a:ln>
            <a:noFill/>
          </a:ln>
        </p:spPr>
      </p:pic>
    </p:spTree>
    <p:extLst>
      <p:ext uri="{BB962C8B-B14F-4D97-AF65-F5344CB8AC3E}">
        <p14:creationId xmlns:p14="http://schemas.microsoft.com/office/powerpoint/2010/main" val="255419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7005508"/>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Thank you for downloading this file. I hope you enjoy using it with your students, and I can’t wait to read your feedback in my TPT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sym typeface="Wingdings" panose="05000000000000000000" pitchFamily="2" charset="2"/>
              </a:rPr>
              <a:t></a:t>
            </a:r>
          </a:p>
          <a:p>
            <a:pPr>
              <a:lnSpc>
                <a:spcPct val="107000"/>
              </a:lnSpc>
              <a:spcAft>
                <a:spcPts val="800"/>
              </a:spcAft>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For more social studies materials, please visit my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hlinkClick r:id="rId2"/>
              </a:rPr>
              <a:t>http://www.teacherspayteachers.com/Store/Brain-Wrinkles</a:t>
            </a:r>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I teach Language Arts and Social Studies in Georgia, so my products are aligned with Common Core (LA) and Georgia Performance Standards (SS).</a:t>
            </a: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 </a:t>
            </a:r>
            <a:r>
              <a:rPr lang="en-US" sz="1600" dirty="0">
                <a:latin typeface="KBScaredStraight" panose="02000603000000000000" pitchFamily="2" charset="0"/>
                <a:ea typeface="KBScaredStraight" panose="02000603000000000000" pitchFamily="2" charset="0"/>
                <a:cs typeface="Arial" panose="020B0604020202020204" pitchFamily="34" charset="0"/>
              </a:rPr>
              <a:t>Copyright 2013. Brain Wrinkles. All rights reserved. Permission is granted to copy pages specifically designed for student or teacher use by the original purchaser 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1329601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214"/>
            <a:ext cx="9144000" cy="934188"/>
          </a:xfrm>
        </p:spPr>
        <p:txBody>
          <a:bodyPr/>
          <a:lstStyle/>
          <a:p>
            <a:r>
              <a:rPr lang="en-US" dirty="0" smtClean="0">
                <a:latin typeface="KG Second Chances Solid" panose="02000000000000000000" pitchFamily="2" charset="0"/>
              </a:rPr>
              <a:t>Credits:</a:t>
            </a:r>
            <a:endParaRPr lang="en-US" dirty="0">
              <a:latin typeface="KG Second Chances Solid" panose="02000000000000000000" pitchFamily="2" charset="0"/>
            </a:endParaRPr>
          </a:p>
        </p:txBody>
      </p:sp>
      <p:sp>
        <p:nvSpPr>
          <p:cNvPr id="3" name="Subtitle 2"/>
          <p:cNvSpPr>
            <a:spLocks noGrp="1"/>
          </p:cNvSpPr>
          <p:nvPr>
            <p:ph type="subTitle" idx="1"/>
          </p:nvPr>
        </p:nvSpPr>
        <p:spPr>
          <a:xfrm>
            <a:off x="493690" y="1361114"/>
            <a:ext cx="11457904" cy="4807866"/>
          </a:xfrm>
        </p:spPr>
        <p:txBody>
          <a:bodyPr>
            <a:normAutofit/>
          </a:bodyPr>
          <a:lstStyle/>
          <a:p>
            <a:r>
              <a:rPr lang="en-US" dirty="0" smtClean="0">
                <a:latin typeface="KBScaredStraight" panose="02000603000000000000" pitchFamily="2" charset="0"/>
                <a:ea typeface="KBScaredStraight" panose="02000603000000000000" pitchFamily="2" charset="0"/>
              </a:rPr>
              <a:t>All photos were found via Creative Commons and labeled for reuse.</a:t>
            </a:r>
          </a:p>
          <a:p>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Fonts:</a:t>
            </a:r>
          </a:p>
          <a:p>
            <a:pPr marL="342900" indent="-342900" algn="l">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Backgrounds &amp; Graphics:</a:t>
            </a:r>
            <a:endParaRPr lang="en-US"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stretch>
            <a:fillRect/>
          </a:stretch>
        </p:blipFill>
        <p:spPr>
          <a:xfrm>
            <a:off x="2068941" y="4933950"/>
            <a:ext cx="1962150" cy="19240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004806" y="2728550"/>
            <a:ext cx="2026285" cy="15163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9973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105" y="268217"/>
            <a:ext cx="9931789" cy="6321565"/>
          </a:xfrm>
          <a:prstGeom prst="rect">
            <a:avLst/>
          </a:prstGeom>
          <a:ln>
            <a:noFill/>
          </a:ln>
          <a:effectLst>
            <a:outerShdw blurRad="50800" dist="38100" dir="2700000" algn="tl" rotWithShape="0">
              <a:prstClr val="black">
                <a:alpha val="40000"/>
              </a:prstClr>
            </a:outerShdw>
          </a:effectLst>
        </p:spPr>
      </p:pic>
      <p:sp>
        <p:nvSpPr>
          <p:cNvPr id="7" name="Rectangle 6"/>
          <p:cNvSpPr/>
          <p:nvPr/>
        </p:nvSpPr>
        <p:spPr>
          <a:xfrm>
            <a:off x="3121369" y="1639115"/>
            <a:ext cx="5949257" cy="3323987"/>
          </a:xfrm>
          <a:prstGeom prst="rect">
            <a:avLst/>
          </a:prstGeom>
          <a:noFill/>
        </p:spPr>
        <p:txBody>
          <a:bodyPr wrap="none" lIns="91440" tIns="45720" rIns="91440" bIns="45720">
            <a:spAutoFit/>
          </a:bodyPr>
          <a:lstStyle/>
          <a:p>
            <a:pPr algn="ctr"/>
            <a:r>
              <a:rPr lang="en-US" sz="96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rPr>
              <a:t>Creation</a:t>
            </a:r>
          </a:p>
          <a:p>
            <a:pPr algn="ctr"/>
            <a:endParaRPr lang="en-US"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endParaRPr>
          </a:p>
          <a:p>
            <a:pPr algn="ctr"/>
            <a:r>
              <a:rPr lang="en-US" sz="96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rPr>
              <a:t>Israel</a:t>
            </a:r>
            <a:endParaRPr lang="en-US" sz="9600" cap="none" spc="0" dirty="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endParaRPr>
          </a:p>
        </p:txBody>
      </p:sp>
      <p:sp>
        <p:nvSpPr>
          <p:cNvPr id="8" name="TextBox 7"/>
          <p:cNvSpPr txBox="1"/>
          <p:nvPr/>
        </p:nvSpPr>
        <p:spPr>
          <a:xfrm>
            <a:off x="5188632" y="2979876"/>
            <a:ext cx="1814732" cy="707886"/>
          </a:xfrm>
          <a:prstGeom prst="rect">
            <a:avLst/>
          </a:prstGeom>
          <a:noFill/>
        </p:spPr>
        <p:txBody>
          <a:bodyPr wrap="square" rtlCol="0">
            <a:spAutoFit/>
          </a:bodyPr>
          <a:lstStyle/>
          <a:p>
            <a:pPr algn="ctr"/>
            <a:r>
              <a:rPr lang="en-US" sz="40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Caflisch Script Pro Regular" panose="020F0503020208020904" pitchFamily="34" charset="0"/>
              </a:rPr>
              <a:t>of</a:t>
            </a:r>
            <a:endParaRPr lang="en-US" sz="4000" dirty="0"/>
          </a:p>
        </p:txBody>
      </p:sp>
      <p:sp>
        <p:nvSpPr>
          <p:cNvPr id="9" name="TextBox 8"/>
          <p:cNvSpPr txBox="1"/>
          <p:nvPr/>
        </p:nvSpPr>
        <p:spPr>
          <a:xfrm>
            <a:off x="5188631" y="1285172"/>
            <a:ext cx="1814732" cy="707886"/>
          </a:xfrm>
          <a:prstGeom prst="rect">
            <a:avLst/>
          </a:prstGeom>
          <a:noFill/>
        </p:spPr>
        <p:txBody>
          <a:bodyPr wrap="square" rtlCol="0">
            <a:spAutoFit/>
          </a:bodyPr>
          <a:lstStyle/>
          <a:p>
            <a:pPr algn="ctr"/>
            <a:r>
              <a:rPr lang="en-US" sz="40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Caflisch Script Pro Regular" panose="020F0503020208020904" pitchFamily="34" charset="0"/>
              </a:rPr>
              <a:t>The</a:t>
            </a:r>
            <a:endParaRPr lang="en-US" sz="4000" dirty="0"/>
          </a:p>
        </p:txBody>
      </p:sp>
      <p:sp>
        <p:nvSpPr>
          <p:cNvPr id="10" name="TextBox 9"/>
          <p:cNvSpPr txBox="1"/>
          <p:nvPr/>
        </p:nvSpPr>
        <p:spPr>
          <a:xfrm>
            <a:off x="1833487" y="5055925"/>
            <a:ext cx="8525022" cy="1569660"/>
          </a:xfrm>
          <a:prstGeom prst="rect">
            <a:avLst/>
          </a:prstGeom>
          <a:noFill/>
        </p:spPr>
        <p:txBody>
          <a:bodyPr wrap="square" rtlCol="0">
            <a:spAutoFit/>
          </a:bodyPr>
          <a:lstStyle/>
          <a:p>
            <a:pPr algn="ctr"/>
            <a:r>
              <a:rPr lang="en-US" sz="2800" dirty="0">
                <a:solidFill>
                  <a:srgbClr val="FFCD33"/>
                </a:solidFill>
                <a:latin typeface="KBScaredStraight" panose="02000603000000000000" pitchFamily="2" charset="0"/>
                <a:ea typeface="KBScaredStraight" panose="02000603000000000000" pitchFamily="2" charset="0"/>
              </a:rPr>
              <a:t>T</a:t>
            </a:r>
            <a:r>
              <a:rPr lang="en-US" sz="2800" dirty="0" smtClean="0">
                <a:solidFill>
                  <a:srgbClr val="FFCD33"/>
                </a:solidFill>
                <a:latin typeface="KBScaredStraight" panose="02000603000000000000" pitchFamily="2" charset="0"/>
                <a:ea typeface="KBScaredStraight" panose="02000603000000000000" pitchFamily="2" charset="0"/>
              </a:rPr>
              <a:t>he Fall of the Ottoman Empire, Zionism, the Holocaust, &amp; the Birth of a New Country </a:t>
            </a:r>
            <a:endParaRPr lang="en-US" sz="2800" dirty="0">
              <a:solidFill>
                <a:srgbClr val="FFCD33"/>
              </a:solidFill>
              <a:latin typeface="KBScaredStraight" panose="02000603000000000000" pitchFamily="2" charset="0"/>
              <a:ea typeface="KBScaredStraight" panose="02000603000000000000" pitchFamily="2" charset="0"/>
            </a:endParaRPr>
          </a:p>
          <a:p>
            <a:pPr algn="ctr"/>
            <a:endParaRPr lang="en-US" sz="4000" dirty="0"/>
          </a:p>
        </p:txBody>
      </p:sp>
    </p:spTree>
    <p:extLst>
      <p:ext uri="{BB962C8B-B14F-4D97-AF65-F5344CB8AC3E}">
        <p14:creationId xmlns:p14="http://schemas.microsoft.com/office/powerpoint/2010/main" val="174820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20" y="0"/>
            <a:ext cx="10629556" cy="6858000"/>
          </a:xfrm>
          <a:prstGeom prst="rect">
            <a:avLst/>
          </a:prstGeom>
        </p:spPr>
      </p:pic>
      <p:sp>
        <p:nvSpPr>
          <p:cNvPr id="7" name="Rectangle 6"/>
          <p:cNvSpPr/>
          <p:nvPr/>
        </p:nvSpPr>
        <p:spPr>
          <a:xfrm>
            <a:off x="1472429" y="124401"/>
            <a:ext cx="9247147" cy="1631216"/>
          </a:xfrm>
          <a:prstGeom prst="rect">
            <a:avLst/>
          </a:prstGeom>
          <a:noFill/>
        </p:spPr>
        <p:txBody>
          <a:bodyPr wrap="none" lIns="91440" tIns="45720" rIns="91440" bIns="45720">
            <a:spAutoFit/>
          </a:bodyPr>
          <a:lstStyle/>
          <a:p>
            <a:pPr algn="ctr"/>
            <a:r>
              <a:rPr lang="en-US" sz="80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rPr>
              <a:t>Ottoman Empire</a:t>
            </a:r>
          </a:p>
          <a:p>
            <a:pPr algn="ctr"/>
            <a:endParaRPr lang="en-US" sz="20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endParaRPr>
          </a:p>
        </p:txBody>
      </p:sp>
      <p:sp>
        <p:nvSpPr>
          <p:cNvPr id="10" name="TextBox 9"/>
          <p:cNvSpPr txBox="1"/>
          <p:nvPr/>
        </p:nvSpPr>
        <p:spPr>
          <a:xfrm>
            <a:off x="1174649" y="1324856"/>
            <a:ext cx="9842697" cy="6937284"/>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The Ottoman Turks began as small warrior bands that raided villages on the Byzantine frontier.</a:t>
            </a:r>
          </a:p>
          <a:p>
            <a:pPr marL="457200" indent="-457200">
              <a:lnSpc>
                <a:spcPct val="90000"/>
              </a:lnSpc>
              <a:buFont typeface="Arial" panose="020B0604020202020204" pitchFamily="34" charset="0"/>
              <a:buChar char="•"/>
            </a:pPr>
            <a:endParaRPr lang="en-US"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They eventually developed into one of the largest and longest standing empires in the world.</a:t>
            </a:r>
          </a:p>
          <a:p>
            <a:pPr marL="914400" lvl="1" indent="-457200">
              <a:lnSpc>
                <a:spcPct val="90000"/>
              </a:lnSpc>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The Ottoman Empire was ruled by one family from 1299 CE until 1923 CE!</a:t>
            </a:r>
          </a:p>
          <a:p>
            <a:pPr marL="457200" indent="-4572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The Ottoman Turks were known for their ruthless pursuit of land.</a:t>
            </a:r>
          </a:p>
          <a:p>
            <a:pPr marL="457200" indent="-4572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The capital of the Ottoman Empire was Istanbul, formerly known as Constantinople.  </a:t>
            </a:r>
            <a:r>
              <a:rPr lang="en-US" sz="2800" dirty="0" smtClean="0">
                <a:solidFill>
                  <a:schemeClr val="bg1"/>
                </a:solidFill>
                <a:latin typeface="KBScaredStraight" panose="02000603000000000000" pitchFamily="2" charset="0"/>
                <a:ea typeface="KBScaredStraight" panose="02000603000000000000" pitchFamily="2" charset="0"/>
                <a:hlinkClick r:id="rId4"/>
              </a:rPr>
              <a:t>Video</a:t>
            </a: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At its height, the Ottoman Empire’s lands stretched from Yemen, to Hungary, to Persia, and as far north as Russia.  </a:t>
            </a: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endParaRPr lang="en-US" sz="2800" dirty="0">
              <a:solidFill>
                <a:schemeClr val="bg1"/>
              </a:solidFill>
              <a:latin typeface="KBScaredStraight" panose="02000603000000000000" pitchFamily="2" charset="0"/>
              <a:ea typeface="KBScaredStraight" panose="02000603000000000000" pitchFamily="2" charset="0"/>
            </a:endParaRPr>
          </a:p>
          <a:p>
            <a:pPr algn="ctr"/>
            <a:endParaRPr lang="en-US" sz="4000" dirty="0"/>
          </a:p>
        </p:txBody>
      </p:sp>
    </p:spTree>
    <p:extLst>
      <p:ext uri="{BB962C8B-B14F-4D97-AF65-F5344CB8AC3E}">
        <p14:creationId xmlns:p14="http://schemas.microsoft.com/office/powerpoint/2010/main" val="2016983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FFC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ttoman emp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793" y="1029494"/>
            <a:ext cx="7364412" cy="5145088"/>
          </a:xfrm>
          <a:prstGeom prst="rect">
            <a:avLst/>
          </a:prstGeom>
          <a:ln w="38100">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9958" y="157902"/>
            <a:ext cx="10752083" cy="584775"/>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Ottoman Empire – 1500s to 1918</a:t>
            </a: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1557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 calcmode="lin" valueType="num">
                                      <p:cBhvr>
                                        <p:cTn id="9" dur="5000" fill="hold"/>
                                        <p:tgtEl>
                                          <p:spTgt spid="5"/>
                                        </p:tgtEl>
                                        <p:attrNameLst>
                                          <p:attrName>ppt_x</p:attrName>
                                        </p:attrNameLst>
                                      </p:cBhvr>
                                      <p:tavLst>
                                        <p:tav tm="0">
                                          <p:val>
                                            <p:fltVal val="0.5"/>
                                          </p:val>
                                        </p:tav>
                                        <p:tav tm="100000">
                                          <p:val>
                                            <p:strVal val="#ppt_x"/>
                                          </p:val>
                                        </p:tav>
                                      </p:tavLst>
                                    </p:anim>
                                    <p:anim calcmode="lin" valueType="num">
                                      <p:cBhvr>
                                        <p:cTn id="10" dur="5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20" y="0"/>
            <a:ext cx="10629556" cy="6858000"/>
          </a:xfrm>
          <a:prstGeom prst="rect">
            <a:avLst/>
          </a:prstGeom>
        </p:spPr>
      </p:pic>
      <p:sp>
        <p:nvSpPr>
          <p:cNvPr id="7" name="Rectangle 6"/>
          <p:cNvSpPr/>
          <p:nvPr/>
        </p:nvSpPr>
        <p:spPr>
          <a:xfrm>
            <a:off x="1472429" y="124401"/>
            <a:ext cx="9247147" cy="1631216"/>
          </a:xfrm>
          <a:prstGeom prst="rect">
            <a:avLst/>
          </a:prstGeom>
          <a:noFill/>
        </p:spPr>
        <p:txBody>
          <a:bodyPr wrap="none" lIns="91440" tIns="45720" rIns="91440" bIns="45720">
            <a:spAutoFit/>
          </a:bodyPr>
          <a:lstStyle/>
          <a:p>
            <a:pPr algn="ctr"/>
            <a:r>
              <a:rPr lang="en-US" sz="80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rPr>
              <a:t>Ottoman Empire</a:t>
            </a:r>
          </a:p>
          <a:p>
            <a:pPr algn="ctr"/>
            <a:endParaRPr lang="en-US" sz="20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endParaRPr>
          </a:p>
        </p:txBody>
      </p:sp>
      <p:sp>
        <p:nvSpPr>
          <p:cNvPr id="10" name="TextBox 9"/>
          <p:cNvSpPr txBox="1"/>
          <p:nvPr/>
        </p:nvSpPr>
        <p:spPr>
          <a:xfrm>
            <a:off x="1242644" y="1531333"/>
            <a:ext cx="9842697" cy="7012689"/>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2700" dirty="0" smtClean="0">
                <a:solidFill>
                  <a:schemeClr val="bg1"/>
                </a:solidFill>
                <a:latin typeface="KBScaredStraight" panose="02000603000000000000" pitchFamily="2" charset="0"/>
                <a:ea typeface="KBScaredStraight" panose="02000603000000000000" pitchFamily="2" charset="0"/>
              </a:rPr>
              <a:t>The Ottoman Turks were very wealthy.</a:t>
            </a:r>
          </a:p>
          <a:p>
            <a:pPr marL="457200" indent="-457200">
              <a:buFont typeface="Arial" panose="020B0604020202020204" pitchFamily="34" charset="0"/>
              <a:buChar char="•"/>
            </a:pPr>
            <a:r>
              <a:rPr lang="en-US" sz="2700" dirty="0" smtClean="0">
                <a:solidFill>
                  <a:schemeClr val="bg1"/>
                </a:solidFill>
                <a:latin typeface="KBScaredStraight" panose="02000603000000000000" pitchFamily="2" charset="0"/>
                <a:ea typeface="KBScaredStraight" panose="02000603000000000000" pitchFamily="2" charset="0"/>
              </a:rPr>
              <a:t>They gained their wealth through trade and taxation.</a:t>
            </a:r>
          </a:p>
          <a:p>
            <a:pPr marL="914400" lvl="1" indent="-457200">
              <a:buFont typeface="Arial" panose="020B0604020202020204" pitchFamily="34" charset="0"/>
              <a:buChar char="•"/>
            </a:pPr>
            <a:r>
              <a:rPr lang="en-US" sz="2700" dirty="0" smtClean="0">
                <a:solidFill>
                  <a:schemeClr val="bg1"/>
                </a:solidFill>
                <a:latin typeface="KBScaredStraight" panose="02000603000000000000" pitchFamily="2" charset="0"/>
                <a:ea typeface="KBScaredStraight" panose="02000603000000000000" pitchFamily="2" charset="0"/>
              </a:rPr>
              <a:t>They controlled most of the sea trade with their navy.</a:t>
            </a:r>
          </a:p>
          <a:p>
            <a:pPr marL="914400" lvl="1" indent="-457200">
              <a:buFont typeface="Arial" panose="020B0604020202020204" pitchFamily="34" charset="0"/>
              <a:buChar char="•"/>
            </a:pPr>
            <a:r>
              <a:rPr lang="en-US" sz="2700" dirty="0" smtClean="0">
                <a:solidFill>
                  <a:schemeClr val="bg1"/>
                </a:solidFill>
                <a:latin typeface="KBScaredStraight" panose="02000603000000000000" pitchFamily="2" charset="0"/>
                <a:ea typeface="KBScaredStraight" panose="02000603000000000000" pitchFamily="2" charset="0"/>
              </a:rPr>
              <a:t>They taxed their people heavily, especially Jews and Christians because they did not practice Islam.</a:t>
            </a:r>
          </a:p>
          <a:p>
            <a:pPr marL="914400" lvl="1" indent="-457200">
              <a:buFont typeface="Arial" panose="020B0604020202020204" pitchFamily="34" charset="0"/>
              <a:buChar char="•"/>
            </a:pPr>
            <a:endParaRPr lang="en-US" sz="2700" dirty="0" smtClean="0">
              <a:solidFill>
                <a:schemeClr val="bg1"/>
              </a:solidFill>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700" dirty="0" smtClean="0">
                <a:solidFill>
                  <a:schemeClr val="bg1"/>
                </a:solidFill>
                <a:latin typeface="KBScaredStraight" panose="02000603000000000000" pitchFamily="2" charset="0"/>
                <a:ea typeface="KBScaredStraight" panose="02000603000000000000" pitchFamily="2" charset="0"/>
              </a:rPr>
              <a:t>The Turks were well known for their incredible architecture and art.</a:t>
            </a:r>
          </a:p>
          <a:p>
            <a:pPr marL="742950" lvl="1" indent="-285750">
              <a:buFont typeface="Arial" panose="020B0604020202020204" pitchFamily="34" charset="0"/>
              <a:buChar char="•"/>
            </a:pPr>
            <a:r>
              <a:rPr lang="en-US" sz="2700" dirty="0" smtClean="0">
                <a:solidFill>
                  <a:schemeClr val="bg1"/>
                </a:solidFill>
                <a:latin typeface="KBScaredStraight" panose="02000603000000000000" pitchFamily="2" charset="0"/>
                <a:ea typeface="KBScaredStraight" panose="02000603000000000000" pitchFamily="2" charset="0"/>
              </a:rPr>
              <a:t>The Mosque of Suleiman is still one of the most beautiful buildings in all of Istanbul.</a:t>
            </a:r>
          </a:p>
          <a:p>
            <a:pPr marL="914400" lvl="1" indent="-457200">
              <a:buFont typeface="Arial" panose="020B0604020202020204" pitchFamily="34" charset="0"/>
              <a:buChar char="•"/>
            </a:pPr>
            <a:r>
              <a:rPr lang="en-US" sz="1600" dirty="0" smtClean="0">
                <a:solidFill>
                  <a:schemeClr val="bg1"/>
                </a:solidFill>
                <a:latin typeface="KBScaredStraight" panose="02000603000000000000" pitchFamily="2" charset="0"/>
                <a:ea typeface="KBScaredStraight" panose="02000603000000000000" pitchFamily="2" charset="0"/>
                <a:hlinkClick r:id="rId4"/>
              </a:rPr>
              <a:t>Part One</a:t>
            </a:r>
            <a:endParaRPr lang="en-US" sz="16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r>
              <a:rPr lang="en-US" sz="1600" dirty="0" smtClean="0">
                <a:solidFill>
                  <a:schemeClr val="bg1"/>
                </a:solidFill>
                <a:latin typeface="KBScaredStraight" panose="02000603000000000000" pitchFamily="2" charset="0"/>
                <a:ea typeface="KBScaredStraight" panose="02000603000000000000" pitchFamily="2" charset="0"/>
                <a:hlinkClick r:id="rId5"/>
              </a:rPr>
              <a:t>Part Two</a:t>
            </a:r>
            <a:endParaRPr lang="en-US" sz="16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r>
              <a:rPr lang="en-US" sz="1600" dirty="0" smtClean="0">
                <a:solidFill>
                  <a:schemeClr val="bg1"/>
                </a:solidFill>
                <a:latin typeface="KBScaredStraight" panose="02000603000000000000" pitchFamily="2" charset="0"/>
                <a:ea typeface="KBScaredStraight" panose="02000603000000000000" pitchFamily="2" charset="0"/>
                <a:hlinkClick r:id="rId5"/>
              </a:rPr>
              <a:t>Part Three</a:t>
            </a:r>
            <a:endParaRPr lang="en-US" sz="16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r>
              <a:rPr lang="en-US" sz="1600" dirty="0" smtClean="0">
                <a:solidFill>
                  <a:schemeClr val="bg1"/>
                </a:solidFill>
                <a:latin typeface="KBScaredStraight" panose="02000603000000000000" pitchFamily="2" charset="0"/>
                <a:ea typeface="KBScaredStraight" panose="02000603000000000000" pitchFamily="2" charset="0"/>
                <a:hlinkClick r:id="rId6"/>
              </a:rPr>
              <a:t>Part Four</a:t>
            </a: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endParaRPr lang="en-US" sz="2800" dirty="0">
              <a:solidFill>
                <a:schemeClr val="bg1"/>
              </a:solidFill>
              <a:latin typeface="KBScaredStraight" panose="02000603000000000000" pitchFamily="2" charset="0"/>
              <a:ea typeface="KBScaredStraight" panose="02000603000000000000" pitchFamily="2" charset="0"/>
            </a:endParaRPr>
          </a:p>
          <a:p>
            <a:pPr algn="ctr"/>
            <a:endParaRPr lang="en-US" sz="4000" dirty="0"/>
          </a:p>
        </p:txBody>
      </p:sp>
    </p:spTree>
    <p:extLst>
      <p:ext uri="{BB962C8B-B14F-4D97-AF65-F5344CB8AC3E}">
        <p14:creationId xmlns:p14="http://schemas.microsoft.com/office/powerpoint/2010/main" val="3586985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FFC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064" y="0"/>
            <a:ext cx="9209869" cy="6858000"/>
          </a:xfrm>
          <a:prstGeom prst="rect">
            <a:avLst/>
          </a:prstGeom>
          <a:ln w="28575">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524000" y="-109384"/>
            <a:ext cx="4231870" cy="584775"/>
          </a:xfrm>
          <a:prstGeom prst="rect">
            <a:avLst/>
          </a:prstGeom>
          <a:noFill/>
        </p:spPr>
        <p:txBody>
          <a:bodyPr wrap="square" rtlCol="0">
            <a:spAutoFit/>
          </a:bodyPr>
          <a:lstStyle/>
          <a:p>
            <a:r>
              <a:rPr lang="en-US" sz="3200" dirty="0" smtClean="0">
                <a:latin typeface="KBScaredStraight" panose="02000603000000000000" pitchFamily="2" charset="0"/>
                <a:ea typeface="KBScaredStraight" panose="02000603000000000000" pitchFamily="2" charset="0"/>
              </a:rPr>
              <a:t>Mosque of Suleiman</a:t>
            </a: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159731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20" y="0"/>
            <a:ext cx="10629556" cy="6858000"/>
          </a:xfrm>
          <a:prstGeom prst="rect">
            <a:avLst/>
          </a:prstGeom>
        </p:spPr>
      </p:pic>
      <p:sp>
        <p:nvSpPr>
          <p:cNvPr id="7" name="Rectangle 6"/>
          <p:cNvSpPr/>
          <p:nvPr/>
        </p:nvSpPr>
        <p:spPr>
          <a:xfrm>
            <a:off x="1472429" y="124401"/>
            <a:ext cx="9247147" cy="1631216"/>
          </a:xfrm>
          <a:prstGeom prst="rect">
            <a:avLst/>
          </a:prstGeom>
          <a:noFill/>
        </p:spPr>
        <p:txBody>
          <a:bodyPr wrap="none" lIns="91440" tIns="45720" rIns="91440" bIns="45720">
            <a:spAutoFit/>
          </a:bodyPr>
          <a:lstStyle/>
          <a:p>
            <a:pPr algn="ctr"/>
            <a:r>
              <a:rPr lang="en-US" sz="8000" dirty="0" smtClean="0">
                <a:ln w="10160">
                  <a:solidFill>
                    <a:srgbClr val="FFCD33"/>
                  </a:solidFill>
                  <a:prstDash val="solid"/>
                </a:ln>
                <a:solidFill>
                  <a:srgbClr val="FFCD33"/>
                </a:solidFill>
                <a:effectLst>
                  <a:outerShdw blurRad="50800" dist="38100" dir="2700000" algn="tl" rotWithShape="0">
                    <a:prstClr val="black">
                      <a:alpha val="40000"/>
                    </a:prstClr>
                  </a:outerShdw>
                </a:effectLst>
                <a:latin typeface="KG Second Chances Sketch" panose="02000000000000000000" pitchFamily="2" charset="0"/>
              </a:rPr>
              <a:t>Ottoman Empire</a:t>
            </a:r>
          </a:p>
          <a:p>
            <a:pPr algn="ctr"/>
            <a:endParaRPr lang="en-US" sz="2000" dirty="0" smtClean="0">
              <a:ln w="10160">
                <a:solidFill>
                  <a:schemeClr val="bg1"/>
                </a:solidFill>
                <a:prstDash val="solid"/>
              </a:ln>
              <a:solidFill>
                <a:schemeClr val="bg1"/>
              </a:solidFill>
              <a:effectLst>
                <a:outerShdw blurRad="50800" dist="38100" dir="2700000" algn="tl" rotWithShape="0">
                  <a:prstClr val="black">
                    <a:alpha val="40000"/>
                  </a:prstClr>
                </a:outerShdw>
              </a:effectLst>
              <a:latin typeface="KG Second Chances Sketch" panose="02000000000000000000" pitchFamily="2" charset="0"/>
            </a:endParaRPr>
          </a:p>
        </p:txBody>
      </p:sp>
      <p:sp>
        <p:nvSpPr>
          <p:cNvPr id="10" name="TextBox 9"/>
          <p:cNvSpPr txBox="1"/>
          <p:nvPr/>
        </p:nvSpPr>
        <p:spPr>
          <a:xfrm>
            <a:off x="1242644" y="1531333"/>
            <a:ext cx="9842697" cy="8125301"/>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Over time, the Ottoman sultans were not very capable of ruling and the empire began to decline.</a:t>
            </a: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During World War I, the Ottoman Empire sided with the Central Powers. Bad idea…</a:t>
            </a:r>
          </a:p>
          <a:p>
            <a:pPr marL="457200" indent="-457200">
              <a:lnSpc>
                <a:spcPct val="90000"/>
              </a:lnSpc>
              <a:buFont typeface="Arial" panose="020B0604020202020204" pitchFamily="34" charset="0"/>
              <a:buChar char="•"/>
            </a:pPr>
            <a:endParaRPr lang="en-US" sz="16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After the war, the government collapsed and the land of the former Ottoman Empire was divided among the victorious European countries:</a:t>
            </a:r>
          </a:p>
          <a:p>
            <a:pPr marL="914400" lvl="1" indent="-4572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France: Syria, Lebanon, Algeria, Morocco, Tunisia </a:t>
            </a:r>
          </a:p>
          <a:p>
            <a:pPr marL="914400" lvl="1" indent="-4572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Great Britain: Egypt, Sudan, Jordan, Palestine </a:t>
            </a:r>
          </a:p>
          <a:p>
            <a:pPr marL="914400" lvl="1" indent="-4572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Italy: Libya </a:t>
            </a:r>
          </a:p>
          <a:p>
            <a:pPr>
              <a:lnSpc>
                <a:spcPct val="90000"/>
              </a:lnSpc>
            </a:pPr>
            <a:endParaRPr lang="en-US" sz="2800" dirty="0" smtClean="0"/>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endParaRPr lang="en-US" sz="2800" dirty="0">
              <a:solidFill>
                <a:schemeClr val="bg1"/>
              </a:solidFill>
              <a:latin typeface="KBScaredStraight" panose="02000603000000000000" pitchFamily="2" charset="0"/>
              <a:ea typeface="KBScaredStraight" panose="02000603000000000000" pitchFamily="2" charset="0"/>
            </a:endParaRPr>
          </a:p>
          <a:p>
            <a:pPr algn="ctr"/>
            <a:endParaRPr lang="en-US" sz="4000" dirty="0"/>
          </a:p>
        </p:txBody>
      </p:sp>
    </p:spTree>
    <p:extLst>
      <p:ext uri="{BB962C8B-B14F-4D97-AF65-F5344CB8AC3E}">
        <p14:creationId xmlns:p14="http://schemas.microsoft.com/office/powerpoint/2010/main" val="1851517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1387</Words>
  <Application>Microsoft Office PowerPoint</Application>
  <PresentationFormat>Widescreen</PresentationFormat>
  <Paragraphs>236</Paragraphs>
  <Slides>32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Action Jackson</vt:lpstr>
      <vt:lpstr>Arial</vt:lpstr>
      <vt:lpstr>Caflisch Script Pro Regular</vt:lpstr>
      <vt:lpstr>Calibri</vt:lpstr>
      <vt:lpstr>Calibri Light</vt:lpstr>
      <vt:lpstr>KBScaredStraight</vt:lpstr>
      <vt:lpstr>KG Second Chances Sketch</vt:lpstr>
      <vt:lpstr>KG Second Chances Solid</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Lisa Castleman</cp:lastModifiedBy>
  <cp:revision>29</cp:revision>
  <dcterms:created xsi:type="dcterms:W3CDTF">2013-10-07T17:09:00Z</dcterms:created>
  <dcterms:modified xsi:type="dcterms:W3CDTF">2017-01-09T15:54:39Z</dcterms:modified>
</cp:coreProperties>
</file>