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7" r:id="rId4"/>
    <p:sldId id="306" r:id="rId5"/>
    <p:sldId id="258" r:id="rId6"/>
    <p:sldId id="305" r:id="rId7"/>
    <p:sldId id="262" r:id="rId8"/>
    <p:sldId id="263" r:id="rId9"/>
    <p:sldId id="267" r:id="rId10"/>
    <p:sldId id="261" r:id="rId11"/>
    <p:sldId id="268" r:id="rId12"/>
    <p:sldId id="285" r:id="rId13"/>
    <p:sldId id="282" r:id="rId14"/>
    <p:sldId id="304" r:id="rId15"/>
    <p:sldId id="284" r:id="rId16"/>
    <p:sldId id="269" r:id="rId17"/>
    <p:sldId id="283" r:id="rId18"/>
    <p:sldId id="264" r:id="rId19"/>
    <p:sldId id="270" r:id="rId20"/>
    <p:sldId id="286" r:id="rId21"/>
    <p:sldId id="271" r:id="rId22"/>
    <p:sldId id="287" r:id="rId23"/>
    <p:sldId id="281" r:id="rId24"/>
    <p:sldId id="288" r:id="rId25"/>
    <p:sldId id="272" r:id="rId26"/>
    <p:sldId id="289" r:id="rId27"/>
    <p:sldId id="265" r:id="rId28"/>
    <p:sldId id="290" r:id="rId29"/>
    <p:sldId id="273" r:id="rId30"/>
    <p:sldId id="302" r:id="rId31"/>
    <p:sldId id="274" r:id="rId32"/>
    <p:sldId id="300" r:id="rId33"/>
    <p:sldId id="301" r:id="rId34"/>
    <p:sldId id="275" r:id="rId35"/>
    <p:sldId id="303" r:id="rId36"/>
    <p:sldId id="276" r:id="rId37"/>
    <p:sldId id="266" r:id="rId38"/>
    <p:sldId id="291" r:id="rId39"/>
    <p:sldId id="277" r:id="rId40"/>
    <p:sldId id="296" r:id="rId41"/>
    <p:sldId id="293" r:id="rId42"/>
    <p:sldId id="297" r:id="rId43"/>
    <p:sldId id="294" r:id="rId44"/>
    <p:sldId id="292" r:id="rId45"/>
    <p:sldId id="295" r:id="rId46"/>
    <p:sldId id="278" r:id="rId47"/>
    <p:sldId id="298" r:id="rId48"/>
    <p:sldId id="280" r:id="rId49"/>
    <p:sldId id="279" r:id="rId50"/>
    <p:sldId id="299" r:id="rId51"/>
    <p:sldId id="309" r:id="rId52"/>
    <p:sldId id="308" r:id="rId53"/>
    <p:sldId id="310" r:id="rId54"/>
    <p:sldId id="259" r:id="rId55"/>
    <p:sldId id="26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6A3F"/>
    <a:srgbClr val="D6DE20"/>
    <a:srgbClr val="FCF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9" d="100"/>
          <a:sy n="59" d="100"/>
        </p:scale>
        <p:origin x="10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C1E0D0-135B-4636-B77C-52885F7C86B6}"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401320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1E0D0-135B-4636-B77C-52885F7C86B6}"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373218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1E0D0-135B-4636-B77C-52885F7C86B6}"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161059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1E0D0-135B-4636-B77C-52885F7C86B6}"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164246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1E0D0-135B-4636-B77C-52885F7C86B6}"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272083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C1E0D0-135B-4636-B77C-52885F7C86B6}"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173713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C1E0D0-135B-4636-B77C-52885F7C86B6}"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189082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C1E0D0-135B-4636-B77C-52885F7C86B6}"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209697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1E0D0-135B-4636-B77C-52885F7C86B6}"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32948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1E0D0-135B-4636-B77C-52885F7C86B6}"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111235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1E0D0-135B-4636-B77C-52885F7C86B6}"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284423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1E0D0-135B-4636-B77C-52885F7C86B6}"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F2D84-7898-4E13-82B4-86CE39997517}" type="slidenum">
              <a:rPr lang="en-US" smtClean="0"/>
              <a:t>‹#›</a:t>
            </a:fld>
            <a:endParaRPr lang="en-US"/>
          </a:p>
        </p:txBody>
      </p:sp>
    </p:spTree>
    <p:extLst>
      <p:ext uri="{BB962C8B-B14F-4D97-AF65-F5344CB8AC3E}">
        <p14:creationId xmlns:p14="http://schemas.microsoft.com/office/powerpoint/2010/main" val="1048010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teacherspayteachers.com/Store/Brain-Wrinkle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98421" y="675249"/>
            <a:ext cx="10170941" cy="4492237"/>
          </a:xfrm>
          <a:prstGeom prst="ellipse">
            <a:avLst/>
          </a:prstGeom>
          <a:solidFill>
            <a:srgbClr val="D6DE20">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556739"/>
            <a:ext cx="12192000" cy="1097280"/>
          </a:xfrm>
          <a:prstGeom prst="rect">
            <a:avLst/>
          </a:prstGeom>
          <a:solidFill>
            <a:srgbClr val="146A3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5635870"/>
            <a:ext cx="12192000" cy="914400"/>
          </a:xfrm>
          <a:prstGeom prst="rect">
            <a:avLst/>
          </a:prstGeom>
          <a:solidFill>
            <a:srgbClr val="FCF7DC"/>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Pollution of the Yangtze and Ganges Rivers</a:t>
            </a:r>
            <a:r>
              <a:rPr lang="en-US" sz="2800" dirty="0">
                <a:latin typeface="KBScaredStraight" panose="02000603000000000000" pitchFamily="2" charset="0"/>
                <a:ea typeface="KBScaredStraight" panose="02000603000000000000" pitchFamily="2" charset="0"/>
              </a:rPr>
              <a:t> </a:t>
            </a:r>
            <a:r>
              <a:rPr lang="en-US" sz="2800" dirty="0" smtClean="0">
                <a:latin typeface="KBScaredStraight" panose="02000603000000000000" pitchFamily="2" charset="0"/>
                <a:ea typeface="KBScaredStraight" panose="02000603000000000000" pitchFamily="2" charset="0"/>
              </a:rPr>
              <a:t>&amp; </a:t>
            </a:r>
          </a:p>
          <a:p>
            <a:pPr algn="ctr"/>
            <a:r>
              <a:rPr lang="en-US" sz="2800" dirty="0" smtClean="0">
                <a:latin typeface="KBScaredStraight" panose="02000603000000000000" pitchFamily="2" charset="0"/>
                <a:ea typeface="KBScaredStraight" panose="02000603000000000000" pitchFamily="2" charset="0"/>
              </a:rPr>
              <a:t>Air Pollution and Flooding in India and China </a:t>
            </a:r>
            <a:endParaRPr lang="en-US" sz="2800" dirty="0">
              <a:latin typeface="KBScaredStraight" panose="02000603000000000000" pitchFamily="2" charset="0"/>
              <a:ea typeface="KBScaredStraight" panose="02000603000000000000" pitchFamily="2" charset="0"/>
            </a:endParaRPr>
          </a:p>
        </p:txBody>
      </p:sp>
      <p:sp>
        <p:nvSpPr>
          <p:cNvPr id="6" name="Rectangle 5"/>
          <p:cNvSpPr/>
          <p:nvPr/>
        </p:nvSpPr>
        <p:spPr>
          <a:xfrm>
            <a:off x="1909442" y="1027208"/>
            <a:ext cx="8148898" cy="4616648"/>
          </a:xfrm>
          <a:prstGeom prst="rect">
            <a:avLst/>
          </a:prstGeom>
          <a:noFill/>
        </p:spPr>
        <p:txBody>
          <a:bodyPr wrap="none" lIns="91440" tIns="45720" rIns="91440" bIns="45720">
            <a:spAutoFit/>
          </a:bodyPr>
          <a:lstStyle/>
          <a:p>
            <a:pPr algn="ctr"/>
            <a:r>
              <a:rPr lang="en-US" sz="8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Asia’s</a:t>
            </a:r>
          </a:p>
          <a:p>
            <a:pPr algn="ctr"/>
            <a:r>
              <a:rPr lang="en-US" sz="8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Environmental</a:t>
            </a:r>
          </a:p>
          <a:p>
            <a:pPr algn="ctr"/>
            <a:r>
              <a:rPr lang="en-US" sz="8000" b="1"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Issues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379772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Ganges River</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6247864"/>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Ganges River begins high in the Himalayas and flows southeast through India and Bangladesh for more than 1,500 miles to the Bay of Bengal.</a:t>
            </a:r>
          </a:p>
          <a:p>
            <a:pPr marL="285750" indent="-28575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It is the most important river to the Indian subcontinent.</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Ganges provides water for drinking, bathing, cooking, and for transportation for over 400 million people who live in its river valley.</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It runs through India’s most fertile and densely populated areas.</a:t>
            </a:r>
          </a:p>
          <a:p>
            <a:pPr marL="742950" lvl="1" indent="-2857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Ganges is nicknamed “Mother Ganges”, and it is very sacred to the Hindu religion.</a:t>
            </a: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416524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smtClean="0">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0025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08269"/>
          </a:xfrm>
          <a:prstGeom prst="rect">
            <a:avLst/>
          </a:prstGeom>
          <a:noFill/>
        </p:spPr>
        <p:txBody>
          <a:bodyPr wrap="square" lIns="91440" tIns="45720" rIns="91440" bIns="45720">
            <a:spAutoFit/>
          </a:bodyPr>
          <a:lstStyle/>
          <a:p>
            <a:pPr algn="ctr"/>
            <a:r>
              <a:rPr lang="en-US" sz="77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Causes of Pollution</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About two million tons of </a:t>
            </a:r>
            <a:r>
              <a:rPr lang="en-US" sz="2800" dirty="0" smtClean="0">
                <a:solidFill>
                  <a:srgbClr val="C00000"/>
                </a:solidFill>
                <a:latin typeface="KBScaredStraight" panose="02000603000000000000" pitchFamily="2" charset="0"/>
                <a:ea typeface="KBScaredStraight" panose="02000603000000000000" pitchFamily="2" charset="0"/>
              </a:rPr>
              <a:t>chemical, human</a:t>
            </a:r>
            <a:r>
              <a:rPr lang="en-US" sz="2800" dirty="0" smtClean="0">
                <a:solidFill>
                  <a:srgbClr val="C00000"/>
                </a:solidFill>
                <a:latin typeface="KBScaredStraight" panose="02000603000000000000" pitchFamily="2" charset="0"/>
                <a:ea typeface="KBScaredStraight" panose="02000603000000000000" pitchFamily="2" charset="0"/>
              </a:rPr>
              <a:t>, animal, </a:t>
            </a:r>
            <a:r>
              <a:rPr lang="en-US" sz="2800" dirty="0" smtClean="0">
                <a:solidFill>
                  <a:srgbClr val="C00000"/>
                </a:solidFill>
                <a:latin typeface="KBScaredStraight" panose="02000603000000000000" pitchFamily="2" charset="0"/>
                <a:ea typeface="KBScaredStraight" panose="02000603000000000000" pitchFamily="2" charset="0"/>
              </a:rPr>
              <a:t>and agricultural waste </a:t>
            </a:r>
            <a:r>
              <a:rPr lang="en-US" sz="2800" dirty="0" smtClean="0">
                <a:latin typeface="KBScaredStraight" panose="02000603000000000000" pitchFamily="2" charset="0"/>
                <a:ea typeface="KBScaredStraight" panose="02000603000000000000" pitchFamily="2" charset="0"/>
              </a:rPr>
              <a:t>pours into the Ganges every day.</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Cities pour millions of gallons of </a:t>
            </a:r>
            <a:r>
              <a:rPr lang="en-US" sz="2800" dirty="0" smtClean="0">
                <a:solidFill>
                  <a:srgbClr val="C00000"/>
                </a:solidFill>
                <a:latin typeface="KBScaredStraight" panose="02000603000000000000" pitchFamily="2" charset="0"/>
                <a:ea typeface="KBScaredStraight" panose="02000603000000000000" pitchFamily="2" charset="0"/>
              </a:rPr>
              <a:t>sewage</a:t>
            </a:r>
            <a:r>
              <a:rPr lang="en-US" sz="2800" dirty="0" smtClean="0">
                <a:latin typeface="KBScaredStraight" panose="02000603000000000000" pitchFamily="2" charset="0"/>
                <a:ea typeface="KBScaredStraight" panose="02000603000000000000" pitchFamily="2" charset="0"/>
              </a:rPr>
              <a:t> into the river that is eventually carried to villages farther south.</a:t>
            </a:r>
          </a:p>
          <a:p>
            <a:pPr marL="285750"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Human and animal waste also pollute the river.</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Hindus believe that they will have a peaceful journey to the next life if their </a:t>
            </a:r>
            <a:r>
              <a:rPr lang="en-US" sz="2800" dirty="0" smtClean="0">
                <a:solidFill>
                  <a:srgbClr val="C00000"/>
                </a:solidFill>
                <a:latin typeface="KBScaredStraight" panose="02000603000000000000" pitchFamily="2" charset="0"/>
                <a:ea typeface="KBScaredStraight" panose="02000603000000000000" pitchFamily="2" charset="0"/>
              </a:rPr>
              <a:t>ashes are scattered into the Ganges</a:t>
            </a:r>
            <a:r>
              <a:rPr lang="en-US" sz="2800" dirty="0" smtClean="0">
                <a:latin typeface="KBScaredStraight" panose="02000603000000000000" pitchFamily="2" charset="0"/>
                <a:ea typeface="KBScaredStraight" panose="02000603000000000000" pitchFamily="2" charset="0"/>
              </a:rPr>
              <a:t>.</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Many are too poor for cremation, so they place the </a:t>
            </a:r>
            <a:r>
              <a:rPr lang="en-US" sz="2800" dirty="0" smtClean="0">
                <a:solidFill>
                  <a:srgbClr val="C00000"/>
                </a:solidFill>
                <a:latin typeface="KBScaredStraight" panose="02000603000000000000" pitchFamily="2" charset="0"/>
                <a:ea typeface="KBScaredStraight" panose="02000603000000000000" pitchFamily="2" charset="0"/>
              </a:rPr>
              <a:t>bodies in the water instead.</a:t>
            </a:r>
          </a:p>
        </p:txBody>
      </p:sp>
    </p:spTree>
    <p:extLst>
      <p:ext uri="{BB962C8B-B14F-4D97-AF65-F5344CB8AC3E}">
        <p14:creationId xmlns:p14="http://schemas.microsoft.com/office/powerpoint/2010/main" val="2771887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smtClean="0">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946" y="0"/>
            <a:ext cx="1028700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5547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874" t="3311" r="2803" b="3454"/>
          <a:stretch/>
        </p:blipFill>
        <p:spPr>
          <a:xfrm>
            <a:off x="5918687" y="2132427"/>
            <a:ext cx="6091311" cy="4600136"/>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093" t="3872" r="2803" b="3697"/>
          <a:stretch/>
        </p:blipFill>
        <p:spPr>
          <a:xfrm>
            <a:off x="154744" y="191086"/>
            <a:ext cx="6077243" cy="4572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6692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Effects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5601533"/>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rPr>
              <a:t>The Ganges River is </a:t>
            </a:r>
            <a:r>
              <a:rPr lang="en-US" sz="3000" dirty="0" smtClean="0">
                <a:solidFill>
                  <a:srgbClr val="C00000"/>
                </a:solidFill>
                <a:latin typeface="KBScaredStraight" panose="02000603000000000000" pitchFamily="2" charset="0"/>
                <a:ea typeface="KBScaredStraight" panose="02000603000000000000" pitchFamily="2" charset="0"/>
              </a:rPr>
              <a:t>highly polluted with dangerous bacteria.</a:t>
            </a:r>
          </a:p>
          <a:p>
            <a:pPr marL="285750" indent="-285750">
              <a:buFont typeface="Arial" panose="020B0604020202020204" pitchFamily="34" charset="0"/>
              <a:buChar char="•"/>
            </a:pPr>
            <a:endParaRPr lang="en-US" sz="30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rPr>
              <a:t>It is estimated that about </a:t>
            </a:r>
            <a:r>
              <a:rPr lang="en-US" sz="3000" dirty="0" smtClean="0">
                <a:solidFill>
                  <a:srgbClr val="C00000"/>
                </a:solidFill>
                <a:latin typeface="KBScaredStraight" panose="02000603000000000000" pitchFamily="2" charset="0"/>
                <a:ea typeface="KBScaredStraight" panose="02000603000000000000" pitchFamily="2" charset="0"/>
              </a:rPr>
              <a:t>80% of all illnesses and 1/3</a:t>
            </a:r>
            <a:r>
              <a:rPr lang="en-US" sz="3000" baseline="30000" dirty="0" smtClean="0">
                <a:solidFill>
                  <a:srgbClr val="C00000"/>
                </a:solidFill>
                <a:latin typeface="KBScaredStraight" panose="02000603000000000000" pitchFamily="2" charset="0"/>
                <a:ea typeface="KBScaredStraight" panose="02000603000000000000" pitchFamily="2" charset="0"/>
              </a:rPr>
              <a:t>rd</a:t>
            </a:r>
            <a:r>
              <a:rPr lang="en-US" sz="3000" dirty="0" smtClean="0">
                <a:solidFill>
                  <a:srgbClr val="C00000"/>
                </a:solidFill>
                <a:latin typeface="KBScaredStraight" panose="02000603000000000000" pitchFamily="2" charset="0"/>
                <a:ea typeface="KBScaredStraight" panose="02000603000000000000" pitchFamily="2" charset="0"/>
              </a:rPr>
              <a:t> of deaths in India come from diseases carried by dirty water</a:t>
            </a:r>
            <a:r>
              <a:rPr lang="en-US" sz="3000" dirty="0" smtClean="0">
                <a:latin typeface="KBScaredStraight" panose="02000603000000000000" pitchFamily="2" charset="0"/>
                <a:ea typeface="KBScaredStraight" panose="02000603000000000000" pitchFamily="2" charset="0"/>
              </a:rPr>
              <a:t>.</a:t>
            </a:r>
          </a:p>
          <a:p>
            <a:pPr marL="742950" lvl="1" indent="-28575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rPr>
              <a:t>Outbreaks of such diseases as cholera, dysentery, typhoid, and hepatitis are common.</a:t>
            </a:r>
          </a:p>
          <a:p>
            <a:pPr marL="742950" lvl="1" indent="-285750">
              <a:buFont typeface="Arial" panose="020B0604020202020204" pitchFamily="34" charset="0"/>
              <a:buChar char="•"/>
            </a:pPr>
            <a:endParaRPr lang="en-US" sz="30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rPr>
              <a:t>Cities along the Ganges have the highest rates of water-born diseases (found in drinking water) of any who live in India.</a:t>
            </a: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926175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0559" y="2191647"/>
            <a:ext cx="6904772" cy="4572000"/>
          </a:xfrm>
          <a:prstGeom prst="rect">
            <a:avLst/>
          </a:prstGeom>
          <a:ln>
            <a:solidFill>
              <a:schemeClr val="tx1"/>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924"/>
          <a:stretch/>
        </p:blipFill>
        <p:spPr>
          <a:xfrm>
            <a:off x="117524" y="117670"/>
            <a:ext cx="6667500" cy="356806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4623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Solution?</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544764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India’s government started a program in 1985 called the </a:t>
            </a:r>
            <a:r>
              <a:rPr lang="en-US" sz="3200" dirty="0" smtClean="0">
                <a:solidFill>
                  <a:srgbClr val="C00000"/>
                </a:solidFill>
                <a:latin typeface="KBScaredStraight" panose="02000603000000000000" pitchFamily="2" charset="0"/>
                <a:ea typeface="KBScaredStraight" panose="02000603000000000000" pitchFamily="2" charset="0"/>
              </a:rPr>
              <a:t>Ganges Action Plan</a:t>
            </a:r>
            <a:r>
              <a:rPr lang="en-US" sz="3200" dirty="0" smtClean="0">
                <a:latin typeface="KBScaredStraight" panose="02000603000000000000" pitchFamily="2" charset="0"/>
                <a:ea typeface="KBScaredStraight" panose="02000603000000000000" pitchFamily="2" charset="0"/>
              </a:rPr>
              <a:t>, with the purpose of cleaning up the river.</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Indians have </a:t>
            </a:r>
            <a:r>
              <a:rPr lang="en-US" sz="3200" dirty="0" smtClean="0">
                <a:solidFill>
                  <a:srgbClr val="C00000"/>
                </a:solidFill>
                <a:latin typeface="KBScaredStraight" panose="02000603000000000000" pitchFamily="2" charset="0"/>
                <a:ea typeface="KBScaredStraight" panose="02000603000000000000" pitchFamily="2" charset="0"/>
              </a:rPr>
              <a:t>built many sewage and water treatment plants along the river</a:t>
            </a:r>
            <a:r>
              <a:rPr lang="en-US" sz="3200" dirty="0" smtClean="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Unfortunately, </a:t>
            </a:r>
            <a:r>
              <a:rPr lang="en-US" sz="3200" dirty="0">
                <a:latin typeface="KBScaredStraight" panose="02000603000000000000" pitchFamily="2" charset="0"/>
                <a:ea typeface="KBScaredStraight" panose="02000603000000000000" pitchFamily="2" charset="0"/>
              </a:rPr>
              <a:t>i</a:t>
            </a:r>
            <a:r>
              <a:rPr lang="en-US" sz="3200" dirty="0" smtClean="0">
                <a:latin typeface="KBScaredStraight" panose="02000603000000000000" pitchFamily="2" charset="0"/>
                <a:ea typeface="KBScaredStraight" panose="02000603000000000000" pitchFamily="2" charset="0"/>
              </a:rPr>
              <a:t>t has not proved to be enough as India’s growing population and the run-off from industrial and farm production have continued to pollute the river.</a:t>
            </a: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563032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98420" y="1106582"/>
            <a:ext cx="10170941" cy="4492237"/>
          </a:xfrm>
          <a:prstGeom prst="ellipse">
            <a:avLst/>
          </a:prstGeom>
          <a:solidFill>
            <a:srgbClr val="D6DE20">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61824" y="2370931"/>
            <a:ext cx="9668352" cy="2462213"/>
          </a:xfrm>
          <a:prstGeom prst="rect">
            <a:avLst/>
          </a:prstGeom>
          <a:noFill/>
        </p:spPr>
        <p:txBody>
          <a:bodyPr wrap="none" lIns="91440" tIns="45720" rIns="91440" bIns="45720">
            <a:spAutoFit/>
          </a:bodyPr>
          <a:lstStyle/>
          <a:p>
            <a:pPr algn="ctr"/>
            <a:r>
              <a:rPr lang="en-US" sz="10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Yangtze River</a:t>
            </a:r>
            <a:endParaRPr lang="en-US" sz="10000" b="1"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endParaRP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523205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smtClean="0">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323" y="0"/>
            <a:ext cx="7911354"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823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4576509"/>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Standards</a:t>
            </a:r>
            <a:endParaRPr lang="en-US" sz="4400" dirty="0">
              <a:latin typeface="KG Second Chances Solid" panose="02000000000000000000" pitchFamily="2" charset="0"/>
            </a:endParaRPr>
          </a:p>
          <a:p>
            <a:endParaRPr lang="en-US" sz="2000" dirty="0"/>
          </a:p>
          <a:p>
            <a:r>
              <a:rPr lang="en-US" sz="2800" b="1" dirty="0">
                <a:latin typeface="KBScaredStraight" panose="02000603000000000000" pitchFamily="2" charset="0"/>
                <a:ea typeface="KBScaredStraight" panose="02000603000000000000" pitchFamily="2" charset="0"/>
              </a:rPr>
              <a:t>SS7G10 The student will discuss environmental issues across Southern and Eastern Asia. </a:t>
            </a:r>
            <a:endParaRPr lang="en-US" sz="2800" dirty="0">
              <a:latin typeface="KBScaredStraight" panose="02000603000000000000" pitchFamily="2" charset="0"/>
              <a:ea typeface="KBScaredStraight" panose="02000603000000000000" pitchFamily="2" charset="0"/>
            </a:endParaRPr>
          </a:p>
          <a:p>
            <a:r>
              <a:rPr lang="en-US" sz="2800" dirty="0">
                <a:latin typeface="KBScaredStraight" panose="02000603000000000000" pitchFamily="2" charset="0"/>
                <a:ea typeface="KBScaredStraight" panose="02000603000000000000" pitchFamily="2" charset="0"/>
              </a:rPr>
              <a:t>a. Describe the causes and effects of pollution on the Yangtze and Ganges Rivers. </a:t>
            </a:r>
          </a:p>
          <a:p>
            <a:r>
              <a:rPr lang="en-US" sz="2800" dirty="0">
                <a:latin typeface="KBScaredStraight" panose="02000603000000000000" pitchFamily="2" charset="0"/>
                <a:ea typeface="KBScaredStraight" panose="02000603000000000000" pitchFamily="2" charset="0"/>
              </a:rPr>
              <a:t>b. Describe the causes and effects of air pollution and flooding in India and China. </a:t>
            </a:r>
          </a:p>
          <a:p>
            <a:endParaRPr lang="en-US" sz="2800" dirty="0"/>
          </a:p>
        </p:txBody>
      </p:sp>
    </p:spTree>
    <p:extLst>
      <p:ext uri="{BB962C8B-B14F-4D97-AF65-F5344CB8AC3E}">
        <p14:creationId xmlns:p14="http://schemas.microsoft.com/office/powerpoint/2010/main" val="3663918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Yangtze River</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6124754"/>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Yangtze is China’s longest river and the third longest in the world.</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It begins in the Tibetan Plateau and flows nearly 4,000 miles through 185 towns where 400 million people live until it reaches the East China Sea.</a:t>
            </a:r>
          </a:p>
          <a:p>
            <a:pPr marL="285750" indent="-285750">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Yangtze is extremely important to about a third of China’s population because it provides hydroelectric power, water for irrigation, and transportation for cargo ships.</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Pumping stations along the river take water out to supply people with water for drinking, irrigation, and industrial uses.</a:t>
            </a: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098340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b="6495"/>
          <a:stretch/>
        </p:blipFill>
        <p:spPr>
          <a:xfrm>
            <a:off x="1206446" y="0"/>
            <a:ext cx="9779108" cy="6858000"/>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1406769" y="0"/>
            <a:ext cx="9863797" cy="584775"/>
          </a:xfrm>
          <a:prstGeom prst="rect">
            <a:avLst/>
          </a:prstGeom>
          <a:noFill/>
        </p:spPr>
        <p:txBody>
          <a:bodyPr wrap="square" rtlCol="0">
            <a:spAutoFit/>
          </a:bodyPr>
          <a:lstStyle/>
          <a:p>
            <a:r>
              <a:rPr lang="en-US" sz="3200" dirty="0" smtClean="0">
                <a:latin typeface="KBScaredStraight" panose="02000603000000000000" pitchFamily="2" charset="0"/>
                <a:ea typeface="KBScaredStraight" panose="02000603000000000000" pitchFamily="2" charset="0"/>
              </a:rPr>
              <a:t>Yangtze in Shanghai</a:t>
            </a: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376862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08269"/>
          </a:xfrm>
          <a:prstGeom prst="rect">
            <a:avLst/>
          </a:prstGeom>
          <a:noFill/>
        </p:spPr>
        <p:txBody>
          <a:bodyPr wrap="square" lIns="91440" tIns="45720" rIns="91440" bIns="45720">
            <a:spAutoFit/>
          </a:bodyPr>
          <a:lstStyle/>
          <a:p>
            <a:pPr algn="ctr"/>
            <a:r>
              <a:rPr lang="en-US" sz="77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Causes of Pollution</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397031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Billions of tons of </a:t>
            </a:r>
            <a:r>
              <a:rPr lang="en-US" sz="3200" dirty="0" smtClean="0">
                <a:solidFill>
                  <a:srgbClr val="C00000"/>
                </a:solidFill>
                <a:latin typeface="KBScaredStraight" panose="02000603000000000000" pitchFamily="2" charset="0"/>
                <a:ea typeface="KBScaredStraight" panose="02000603000000000000" pitchFamily="2" charset="0"/>
              </a:rPr>
              <a:t>chemicals and waste from agriculture, industry, and humans</a:t>
            </a:r>
            <a:r>
              <a:rPr lang="en-US" sz="3200" dirty="0" smtClean="0">
                <a:latin typeface="KBScaredStraight" panose="02000603000000000000" pitchFamily="2" charset="0"/>
                <a:ea typeface="KBScaredStraight" panose="02000603000000000000" pitchFamily="2" charset="0"/>
              </a:rPr>
              <a:t> pour into the river each year.</a:t>
            </a:r>
          </a:p>
          <a:p>
            <a:pPr marL="285750"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solidFill>
                  <a:srgbClr val="C00000"/>
                </a:solidFill>
                <a:latin typeface="KBScaredStraight" panose="02000603000000000000" pitchFamily="2" charset="0"/>
                <a:ea typeface="KBScaredStraight" panose="02000603000000000000" pitchFamily="2" charset="0"/>
              </a:rPr>
              <a:t>Nitrogen from fertilizers and arsenic (poisonous chemical) from industrial uses</a:t>
            </a:r>
            <a:r>
              <a:rPr lang="en-US" sz="3200" dirty="0" smtClean="0">
                <a:latin typeface="KBScaredStraight" panose="02000603000000000000" pitchFamily="2" charset="0"/>
                <a:ea typeface="KBScaredStraight" panose="02000603000000000000" pitchFamily="2" charset="0"/>
              </a:rPr>
              <a:t> are the leading pollutants in the river.</a:t>
            </a: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525465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smtClean="0">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99" y="0"/>
            <a:ext cx="10293433" cy="6858000"/>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3785" y="3953022"/>
            <a:ext cx="4229590" cy="277743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0110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Effects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pollution  puts all of the cities along its banks at risk. </a:t>
            </a:r>
          </a:p>
          <a:p>
            <a:pPr marL="285750"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Many species of </a:t>
            </a:r>
            <a:r>
              <a:rPr lang="en-US" sz="2800" dirty="0" smtClean="0">
                <a:solidFill>
                  <a:srgbClr val="C00000"/>
                </a:solidFill>
                <a:latin typeface="KBScaredStraight" panose="02000603000000000000" pitchFamily="2" charset="0"/>
                <a:ea typeface="KBScaredStraight" panose="02000603000000000000" pitchFamily="2" charset="0"/>
              </a:rPr>
              <a:t>plants and animals are dying.</a:t>
            </a:r>
          </a:p>
          <a:p>
            <a:pPr marL="742950" lvl="1" indent="-285750">
              <a:buFont typeface="Arial" panose="020B0604020202020204" pitchFamily="34" charset="0"/>
              <a:buChar char="•"/>
            </a:pPr>
            <a:r>
              <a:rPr lang="en-US" sz="2800" dirty="0" smtClean="0">
                <a:solidFill>
                  <a:srgbClr val="C00000"/>
                </a:solidFill>
                <a:latin typeface="KBScaredStraight" panose="02000603000000000000" pitchFamily="2" charset="0"/>
                <a:ea typeface="KBScaredStraight" panose="02000603000000000000" pitchFamily="2" charset="0"/>
              </a:rPr>
              <a:t>Nitrates from farm run-off has caused algae in the water to multiply and is contaminating and killing the fish</a:t>
            </a:r>
            <a:r>
              <a:rPr lang="en-US" sz="2800" dirty="0" smtClean="0">
                <a:latin typeface="KBScaredStraight" panose="02000603000000000000" pitchFamily="2" charset="0"/>
                <a:ea typeface="KBScaredStraight" panose="02000603000000000000" pitchFamily="2" charset="0"/>
              </a:rPr>
              <a:t>.</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Chinese </a:t>
            </a:r>
            <a:r>
              <a:rPr lang="en-US" sz="2800" dirty="0" smtClean="0">
                <a:solidFill>
                  <a:srgbClr val="C00000"/>
                </a:solidFill>
                <a:latin typeface="KBScaredStraight" panose="02000603000000000000" pitchFamily="2" charset="0"/>
                <a:ea typeface="KBScaredStraight" panose="02000603000000000000" pitchFamily="2" charset="0"/>
              </a:rPr>
              <a:t>people are eating the sick fish, which has led to many health problems</a:t>
            </a:r>
            <a:r>
              <a:rPr lang="en-US" sz="2800" dirty="0" smtClean="0">
                <a:latin typeface="KBScaredStraight" panose="02000603000000000000" pitchFamily="2" charset="0"/>
                <a:ea typeface="KBScaredStraight" panose="02000603000000000000" pitchFamily="2" charset="0"/>
              </a:rPr>
              <a:t>.</a:t>
            </a: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Hundreds of millions of Chinese </a:t>
            </a:r>
            <a:r>
              <a:rPr lang="en-US" sz="2800" dirty="0" smtClean="0">
                <a:solidFill>
                  <a:srgbClr val="C00000"/>
                </a:solidFill>
                <a:latin typeface="KBScaredStraight" panose="02000603000000000000" pitchFamily="2" charset="0"/>
                <a:ea typeface="KBScaredStraight" panose="02000603000000000000" pitchFamily="2" charset="0"/>
              </a:rPr>
              <a:t>villagers do not have safe drinking water</a:t>
            </a:r>
            <a:r>
              <a:rPr lang="en-US" sz="2800" dirty="0" smtClean="0">
                <a:latin typeface="KBScaredStraight" panose="02000603000000000000" pitchFamily="2" charset="0"/>
                <a:ea typeface="KBScaredStraight" panose="02000603000000000000" pitchFamily="2" charset="0"/>
              </a:rPr>
              <a:t> because of the pollution.</a:t>
            </a: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404967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confluence.furman.edu:8443/download/attachments/2359552/yangtze-river.jpg?version=1&amp;modificationDate=125813425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41" y="1143000"/>
            <a:ext cx="5733736" cy="4572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320" y="729831"/>
            <a:ext cx="4636037" cy="5398338"/>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3036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Solution?</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3293209"/>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 Chinese government is </a:t>
            </a:r>
            <a:r>
              <a:rPr lang="en-US" sz="3600" dirty="0" smtClean="0">
                <a:solidFill>
                  <a:srgbClr val="C00000"/>
                </a:solidFill>
                <a:latin typeface="KBScaredStraight" panose="02000603000000000000" pitchFamily="2" charset="0"/>
                <a:ea typeface="KBScaredStraight" panose="02000603000000000000" pitchFamily="2" charset="0"/>
              </a:rPr>
              <a:t>building more water treatment facilities along the Yangtze’s banks</a:t>
            </a:r>
            <a:r>
              <a:rPr lang="en-US" sz="3600" dirty="0" smtClean="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It is </a:t>
            </a:r>
            <a:r>
              <a:rPr lang="en-US" sz="3600" dirty="0" smtClean="0">
                <a:solidFill>
                  <a:srgbClr val="C00000"/>
                </a:solidFill>
                <a:latin typeface="KBScaredStraight" panose="02000603000000000000" pitchFamily="2" charset="0"/>
                <a:ea typeface="KBScaredStraight" panose="02000603000000000000" pitchFamily="2" charset="0"/>
              </a:rPr>
              <a:t>encouraging cities to build sanitary landfills for garbage rather than dumping it into the river</a:t>
            </a:r>
            <a:r>
              <a:rPr lang="en-US" sz="3600" dirty="0" smtClean="0">
                <a:latin typeface="KBScaredStraight" panose="02000603000000000000" pitchFamily="2" charset="0"/>
                <a:ea typeface="KBScaredStraight" panose="02000603000000000000" pitchFamily="2" charset="0"/>
              </a:rPr>
              <a:t>. </a:t>
            </a: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06003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98420" y="1106582"/>
            <a:ext cx="10170941" cy="4492237"/>
          </a:xfrm>
          <a:prstGeom prst="ellipse">
            <a:avLst/>
          </a:prstGeom>
          <a:solidFill>
            <a:srgbClr val="D6DE20">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24399" y="1909267"/>
            <a:ext cx="7943201" cy="3170099"/>
          </a:xfrm>
          <a:prstGeom prst="rect">
            <a:avLst/>
          </a:prstGeom>
          <a:noFill/>
        </p:spPr>
        <p:txBody>
          <a:bodyPr wrap="none" lIns="91440" tIns="45720" rIns="91440" bIns="45720">
            <a:spAutoFit/>
          </a:bodyPr>
          <a:lstStyle/>
          <a:p>
            <a:pPr algn="ctr"/>
            <a:r>
              <a:rPr lang="en-US" sz="10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Flooding in </a:t>
            </a:r>
          </a:p>
          <a:p>
            <a:pPr algn="ctr"/>
            <a:r>
              <a:rPr lang="en-US" sz="10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India</a:t>
            </a:r>
            <a:endParaRPr lang="en-US" sz="10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056088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Causes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538609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rgbClr val="C00000"/>
                </a:solidFill>
                <a:latin typeface="KBScaredStraight" panose="02000603000000000000" pitchFamily="2" charset="0"/>
                <a:ea typeface="KBScaredStraight" panose="02000603000000000000" pitchFamily="2" charset="0"/>
              </a:rPr>
              <a:t>Monsoons</a:t>
            </a:r>
            <a:r>
              <a:rPr lang="en-US" sz="2800" dirty="0" smtClean="0">
                <a:latin typeface="KBScaredStraight" panose="02000603000000000000" pitchFamily="2" charset="0"/>
                <a:ea typeface="KBScaredStraight" panose="02000603000000000000" pitchFamily="2" charset="0"/>
              </a:rPr>
              <a:t> are a mixed blessing for India.</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Farmers depend on the rain for their crops and the huge amounts of water are used to generate electricity.</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Unfortunately, monsoons are also responsible for heavy floods.</a:t>
            </a: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Monsoon season begins in June and spreads heavy rain until September.</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If flooding occurs, the rivers overflow and cause mass destruction and spread water-borne diseases.</a:t>
            </a:r>
          </a:p>
          <a:p>
            <a:pPr marL="285750" indent="-28575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375809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smtClean="0">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54000"/>
            <a:ext cx="9906000" cy="6350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493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7114"/>
            <a:ext cx="10515600" cy="5529849"/>
          </a:xfrm>
          <a:ln w="28575">
            <a:noFill/>
            <a:prstDash val="dash"/>
          </a:ln>
        </p:spPr>
        <p:txBody>
          <a:bodyPr>
            <a:normAutofit/>
          </a:bodyPr>
          <a:lstStyle/>
          <a:p>
            <a:pPr marL="0" indent="0" algn="ctr">
              <a:buNone/>
            </a:pPr>
            <a:r>
              <a:rPr lang="en-US" sz="4000" dirty="0" smtClean="0">
                <a:latin typeface="KG Second Chances Solid" panose="02000000000000000000" pitchFamily="2" charset="0"/>
              </a:rPr>
              <a:t>Teachers</a:t>
            </a:r>
          </a:p>
          <a:p>
            <a:pPr marL="0" indent="0">
              <a:buNone/>
            </a:pPr>
            <a:endParaRPr lang="en-US" dirty="0" smtClean="0">
              <a:latin typeface="KBScaredStraight" panose="02000603000000000000" pitchFamily="2" charset="0"/>
              <a:ea typeface="KBScaredStraight" panose="02000603000000000000" pitchFamily="2" charset="0"/>
            </a:endParaRPr>
          </a:p>
          <a:p>
            <a:pPr marL="0" indent="0">
              <a:buNone/>
            </a:pPr>
            <a:r>
              <a:rPr lang="en-US" dirty="0" smtClean="0">
                <a:latin typeface="KBScaredStraight" panose="02000603000000000000" pitchFamily="2" charset="0"/>
                <a:ea typeface="KBScaredStraight" panose="02000603000000000000" pitchFamily="2" charset="0"/>
              </a:rPr>
              <a:t>Have </a:t>
            </a:r>
            <a:r>
              <a:rPr lang="en-US" dirty="0">
                <a:latin typeface="KBScaredStraight" panose="02000603000000000000" pitchFamily="2" charset="0"/>
                <a:ea typeface="KBScaredStraight" panose="02000603000000000000" pitchFamily="2" charset="0"/>
              </a:rPr>
              <a:t>students go out into the hallway. Designate one end of the hallway to be the “True” side and the opposite end to be the “False” side. Students will start off in the middle before each question is read aloud. Read the first question from the Human True False worksheet. After hearing the question, the students should walk to the side of the hall that they think is the correct answer. After all students have moved, say the correct answer and briefly discuss why it’s correct. Continue this process for the remainder of the questions</a:t>
            </a:r>
            <a:r>
              <a:rPr lang="en-US" dirty="0" smtClean="0">
                <a:latin typeface="KBScaredStraight" panose="02000603000000000000" pitchFamily="2" charset="0"/>
                <a:ea typeface="KBScaredStraight" panose="02000603000000000000" pitchFamily="2" charset="0"/>
              </a:rPr>
              <a:t>.</a:t>
            </a:r>
          </a:p>
          <a:p>
            <a:pPr marL="0" indent="0">
              <a:buNone/>
            </a:pPr>
            <a:r>
              <a:rPr lang="en-US" dirty="0" smtClean="0">
                <a:latin typeface="KBScaredStraight" panose="02000603000000000000" pitchFamily="2" charset="0"/>
                <a:ea typeface="KBScaredStraight" panose="02000603000000000000" pitchFamily="2" charset="0"/>
              </a:rPr>
              <a:t>*I like to do this activity BEFORE the lesson as a preview, and then once again AFTER the lesson to check for understanding.</a:t>
            </a:r>
            <a:endParaRPr lang="en-US"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773917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Effects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4401205"/>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When monsoons are too severe, the </a:t>
            </a:r>
            <a:r>
              <a:rPr lang="en-US" sz="3600" dirty="0" smtClean="0">
                <a:solidFill>
                  <a:srgbClr val="C00000"/>
                </a:solidFill>
                <a:latin typeface="KBScaredStraight" panose="02000603000000000000" pitchFamily="2" charset="0"/>
                <a:ea typeface="KBScaredStraight" panose="02000603000000000000" pitchFamily="2" charset="0"/>
              </a:rPr>
              <a:t>rivers overflow their banks and water sweeps over the land.</a:t>
            </a:r>
          </a:p>
          <a:p>
            <a:pPr marL="742950" lvl="1"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When this happens, </a:t>
            </a:r>
            <a:r>
              <a:rPr lang="en-US" sz="3600" dirty="0" smtClean="0">
                <a:solidFill>
                  <a:srgbClr val="C00000"/>
                </a:solidFill>
                <a:latin typeface="KBScaredStraight" panose="02000603000000000000" pitchFamily="2" charset="0"/>
                <a:ea typeface="KBScaredStraight" panose="02000603000000000000" pitchFamily="2" charset="0"/>
              </a:rPr>
              <a:t>airports close, power lines fall, humans and animals drown, and water-borne illnesses spread.</a:t>
            </a:r>
          </a:p>
          <a:p>
            <a:pPr marL="285750" indent="-28575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198381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98" y="182879"/>
            <a:ext cx="4788784" cy="5700933"/>
          </a:xfrm>
          <a:prstGeom prst="rect">
            <a:avLst/>
          </a:prstGeom>
          <a:ln>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3736" y="1923755"/>
            <a:ext cx="7159451" cy="4677508"/>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1800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98420" y="1106582"/>
            <a:ext cx="10170941" cy="4492237"/>
          </a:xfrm>
          <a:prstGeom prst="ellipse">
            <a:avLst/>
          </a:prstGeom>
          <a:solidFill>
            <a:srgbClr val="D6DE20">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24399" y="1909267"/>
            <a:ext cx="7943201" cy="3170099"/>
          </a:xfrm>
          <a:prstGeom prst="rect">
            <a:avLst/>
          </a:prstGeom>
          <a:noFill/>
        </p:spPr>
        <p:txBody>
          <a:bodyPr wrap="none" lIns="91440" tIns="45720" rIns="91440" bIns="45720">
            <a:spAutoFit/>
          </a:bodyPr>
          <a:lstStyle/>
          <a:p>
            <a:pPr algn="ctr"/>
            <a:r>
              <a:rPr lang="en-US" sz="10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Flooding in </a:t>
            </a:r>
          </a:p>
          <a:p>
            <a:pPr algn="ctr"/>
            <a:r>
              <a:rPr lang="en-US" sz="10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China</a:t>
            </a:r>
            <a:endParaRPr lang="en-US" sz="10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405491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Causes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538609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rgbClr val="C00000"/>
                </a:solidFill>
                <a:latin typeface="KBScaredStraight" panose="02000603000000000000" pitchFamily="2" charset="0"/>
                <a:ea typeface="KBScaredStraight" panose="02000603000000000000" pitchFamily="2" charset="0"/>
              </a:rPr>
              <a:t>Monsoons</a:t>
            </a:r>
            <a:r>
              <a:rPr lang="en-US" sz="2800" dirty="0" smtClean="0">
                <a:latin typeface="KBScaredStraight" panose="02000603000000000000" pitchFamily="2" charset="0"/>
                <a:ea typeface="KBScaredStraight" panose="02000603000000000000" pitchFamily="2" charset="0"/>
              </a:rPr>
              <a:t> are beneficial to farmers, but they also cause floods in China.</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China’s monsoon season runs from March through August.</a:t>
            </a: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Over the years, </a:t>
            </a:r>
            <a:r>
              <a:rPr lang="en-US" sz="2800" dirty="0" smtClean="0">
                <a:solidFill>
                  <a:srgbClr val="C00000"/>
                </a:solidFill>
                <a:latin typeface="KBScaredStraight" panose="02000603000000000000" pitchFamily="2" charset="0"/>
                <a:ea typeface="KBScaredStraight" panose="02000603000000000000" pitchFamily="2" charset="0"/>
              </a:rPr>
              <a:t>loggers have cut down many of the trees that used to contain flooding.</a:t>
            </a: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Farmers downstream have also </a:t>
            </a:r>
            <a:r>
              <a:rPr lang="en-US" sz="2800" dirty="0" smtClean="0">
                <a:solidFill>
                  <a:srgbClr val="C00000"/>
                </a:solidFill>
                <a:latin typeface="KBScaredStraight" panose="02000603000000000000" pitchFamily="2" charset="0"/>
                <a:ea typeface="KBScaredStraight" panose="02000603000000000000" pitchFamily="2" charset="0"/>
              </a:rPr>
              <a:t>drained wetlands that used to act as sponges during floods. </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These actions have multiplied the effects of the storm water runoff and it now takes much less water to cause a flood.</a:t>
            </a:r>
          </a:p>
          <a:p>
            <a:pPr marL="285750" indent="-28575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5267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smtClean="0">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21400"/>
          <a:stretch/>
        </p:blipFill>
        <p:spPr>
          <a:xfrm>
            <a:off x="5309687" y="965395"/>
            <a:ext cx="6737979" cy="5715000"/>
          </a:xfrm>
          <a:prstGeom prst="rect">
            <a:avLst/>
          </a:prstGeom>
          <a:ln>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624" b="15642"/>
          <a:stretch/>
        </p:blipFill>
        <p:spPr>
          <a:xfrm>
            <a:off x="154744" y="173209"/>
            <a:ext cx="5813328" cy="451572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0696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Effects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5509200"/>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Monsoons usually cause floods every two or three years in China.</a:t>
            </a:r>
          </a:p>
          <a:p>
            <a:pPr marL="285750" indent="-28575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When the </a:t>
            </a:r>
            <a:r>
              <a:rPr lang="en-US" sz="3600" dirty="0" smtClean="0">
                <a:solidFill>
                  <a:srgbClr val="C00000"/>
                </a:solidFill>
                <a:latin typeface="KBScaredStraight" panose="02000603000000000000" pitchFamily="2" charset="0"/>
                <a:ea typeface="KBScaredStraight" panose="02000603000000000000" pitchFamily="2" charset="0"/>
              </a:rPr>
              <a:t>river floods, homes and crops are buried and lives are lost.</a:t>
            </a:r>
          </a:p>
          <a:p>
            <a:pPr marL="742950" lvl="1"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Flooding from China’s Huang He River has caused more </a:t>
            </a:r>
            <a:r>
              <a:rPr lang="en-US" sz="3600" dirty="0" smtClean="0">
                <a:solidFill>
                  <a:srgbClr val="C00000"/>
                </a:solidFill>
                <a:latin typeface="KBScaredStraight" panose="02000603000000000000" pitchFamily="2" charset="0"/>
                <a:ea typeface="KBScaredStraight" panose="02000603000000000000" pitchFamily="2" charset="0"/>
              </a:rPr>
              <a:t>deaths</a:t>
            </a:r>
            <a:r>
              <a:rPr lang="en-US" sz="3600" dirty="0" smtClean="0">
                <a:latin typeface="KBScaredStraight" panose="02000603000000000000" pitchFamily="2" charset="0"/>
                <a:ea typeface="KBScaredStraight" panose="02000603000000000000" pitchFamily="2" charset="0"/>
              </a:rPr>
              <a:t> than any other river in the world.</a:t>
            </a:r>
          </a:p>
          <a:p>
            <a:pPr marL="285750" indent="-28575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450328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smtClean="0">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70" y="0"/>
            <a:ext cx="10281859"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25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98420" y="1106582"/>
            <a:ext cx="10170941" cy="4492237"/>
          </a:xfrm>
          <a:prstGeom prst="ellipse">
            <a:avLst/>
          </a:prstGeom>
          <a:solidFill>
            <a:srgbClr val="D6DE20">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88758" y="2064012"/>
            <a:ext cx="8414484" cy="3170099"/>
          </a:xfrm>
          <a:prstGeom prst="rect">
            <a:avLst/>
          </a:prstGeom>
          <a:noFill/>
        </p:spPr>
        <p:txBody>
          <a:bodyPr wrap="none" lIns="91440" tIns="45720" rIns="91440" bIns="45720">
            <a:spAutoFit/>
          </a:bodyPr>
          <a:lstStyle/>
          <a:p>
            <a:pPr algn="ctr"/>
            <a:r>
              <a:rPr lang="en-US" sz="10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Air Pollution</a:t>
            </a:r>
          </a:p>
          <a:p>
            <a:pPr algn="ctr"/>
            <a:r>
              <a:rPr lang="en-US" sz="10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in India</a:t>
            </a:r>
            <a:endParaRPr lang="en-US" sz="10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060748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77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Causes of Pollution</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5432256"/>
          </a:xfrm>
          <a:prstGeom prst="rect">
            <a:avLst/>
          </a:prstGeom>
          <a:noFill/>
        </p:spPr>
        <p:txBody>
          <a:bodyPr wrap="square" rtlCol="0">
            <a:spAutoFit/>
          </a:bodyPr>
          <a:lstStyle/>
          <a:p>
            <a:pPr marL="285750" indent="-285750">
              <a:buFont typeface="Arial" panose="020B0604020202020204" pitchFamily="34" charset="0"/>
              <a:buChar char="•"/>
            </a:pPr>
            <a:r>
              <a:rPr lang="en-US" sz="2900" dirty="0" smtClean="0">
                <a:latin typeface="KBScaredStraight" panose="02000603000000000000" pitchFamily="2" charset="0"/>
                <a:ea typeface="KBScaredStraight" panose="02000603000000000000" pitchFamily="2" charset="0"/>
              </a:rPr>
              <a:t>India has some of the heaviest air pollution in the world due to an </a:t>
            </a:r>
            <a:r>
              <a:rPr lang="en-US" sz="2900" dirty="0" smtClean="0">
                <a:solidFill>
                  <a:srgbClr val="C00000"/>
                </a:solidFill>
                <a:latin typeface="KBScaredStraight" panose="02000603000000000000" pitchFamily="2" charset="0"/>
                <a:ea typeface="KBScaredStraight" panose="02000603000000000000" pitchFamily="2" charset="0"/>
              </a:rPr>
              <a:t>enormous </a:t>
            </a:r>
            <a:r>
              <a:rPr lang="en-US" sz="2900" dirty="0" smtClean="0">
                <a:solidFill>
                  <a:srgbClr val="C00000"/>
                </a:solidFill>
                <a:latin typeface="KBScaredStraight" panose="02000603000000000000" pitchFamily="2" charset="0"/>
                <a:ea typeface="KBScaredStraight" panose="02000603000000000000" pitchFamily="2" charset="0"/>
              </a:rPr>
              <a:t>population and </a:t>
            </a:r>
            <a:r>
              <a:rPr lang="en-US" sz="2900" dirty="0" smtClean="0">
                <a:solidFill>
                  <a:srgbClr val="C00000"/>
                </a:solidFill>
                <a:latin typeface="KBScaredStraight" panose="02000603000000000000" pitchFamily="2" charset="0"/>
                <a:ea typeface="KBScaredStraight" panose="02000603000000000000" pitchFamily="2" charset="0"/>
              </a:rPr>
              <a:t>automobile emissions and the development of industry. </a:t>
            </a:r>
          </a:p>
          <a:p>
            <a:pPr marL="742950" lvl="1" indent="-285750">
              <a:buFont typeface="Arial" panose="020B0604020202020204" pitchFamily="34" charset="0"/>
              <a:buChar char="•"/>
            </a:pPr>
            <a:r>
              <a:rPr lang="en-US" sz="2900" dirty="0" smtClean="0">
                <a:latin typeface="KBScaredStraight" panose="02000603000000000000" pitchFamily="2" charset="0"/>
                <a:ea typeface="KBScaredStraight" panose="02000603000000000000" pitchFamily="2" charset="0"/>
              </a:rPr>
              <a:t>Automobile emissions account for almost 70% of the air pollution in some urban areas of India.</a:t>
            </a:r>
          </a:p>
          <a:p>
            <a:pPr marL="742950" lvl="1" indent="-285750">
              <a:buFont typeface="Arial" panose="020B0604020202020204" pitchFamily="34" charset="0"/>
              <a:buChar char="•"/>
            </a:pPr>
            <a:endParaRPr lang="en-US" sz="29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900" dirty="0" smtClean="0">
                <a:latin typeface="KBScaredStraight" panose="02000603000000000000" pitchFamily="2" charset="0"/>
                <a:ea typeface="KBScaredStraight" panose="02000603000000000000" pitchFamily="2" charset="0"/>
              </a:rPr>
              <a:t>Indoor air pollution is also a growing problem.</a:t>
            </a:r>
          </a:p>
          <a:p>
            <a:pPr marL="742950" lvl="1" indent="-285750">
              <a:buFont typeface="Arial" panose="020B0604020202020204" pitchFamily="34" charset="0"/>
              <a:buChar char="•"/>
            </a:pPr>
            <a:r>
              <a:rPr lang="en-US" sz="2900" dirty="0" smtClean="0">
                <a:latin typeface="KBScaredStraight" panose="02000603000000000000" pitchFamily="2" charset="0"/>
                <a:ea typeface="KBScaredStraight" panose="02000603000000000000" pitchFamily="2" charset="0"/>
              </a:rPr>
              <a:t>In rural areas, many </a:t>
            </a:r>
            <a:r>
              <a:rPr lang="en-US" sz="2900" dirty="0" smtClean="0">
                <a:solidFill>
                  <a:srgbClr val="C00000"/>
                </a:solidFill>
                <a:latin typeface="KBScaredStraight" panose="02000603000000000000" pitchFamily="2" charset="0"/>
                <a:ea typeface="KBScaredStraight" panose="02000603000000000000" pitchFamily="2" charset="0"/>
              </a:rPr>
              <a:t>families cook over open fires, using wood, livestock dung, or coal as fuel.</a:t>
            </a:r>
          </a:p>
          <a:p>
            <a:pPr marL="742950" lvl="1" indent="-285750">
              <a:buFont typeface="Arial" panose="020B0604020202020204" pitchFamily="34" charset="0"/>
              <a:buChar char="•"/>
            </a:pPr>
            <a:r>
              <a:rPr lang="en-US" sz="2900" dirty="0" smtClean="0">
                <a:latin typeface="KBScaredStraight" panose="02000603000000000000" pitchFamily="2" charset="0"/>
                <a:ea typeface="KBScaredStraight" panose="02000603000000000000" pitchFamily="2" charset="0"/>
              </a:rPr>
              <a:t>These fuel sources emit carbon monoxide, soot, and other harmful chemicals into the air.</a:t>
            </a: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498644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BScaredStraight" panose="02000603000000000000" pitchFamily="2" charset="0"/>
              <a:ea typeface="KBScaredStraight" panose="02000603000000000000" pitchFamily="2" charset="0"/>
            </a:endParaRPr>
          </a:p>
        </p:txBody>
      </p:sp>
      <p:sp>
        <p:nvSpPr>
          <p:cNvPr id="5" name="TextBox 4"/>
          <p:cNvSpPr txBox="1"/>
          <p:nvPr/>
        </p:nvSpPr>
        <p:spPr>
          <a:xfrm>
            <a:off x="4719714" y="4551828"/>
            <a:ext cx="7472286" cy="1938992"/>
          </a:xfrm>
          <a:prstGeom prst="rect">
            <a:avLst/>
          </a:prstGeom>
          <a:noFill/>
        </p:spPr>
        <p:txBody>
          <a:bodyPr wrap="square" rtlCol="0">
            <a:spAutoFit/>
          </a:bodyPr>
          <a:lstStyle/>
          <a:p>
            <a:pPr algn="ctr"/>
            <a:r>
              <a:rPr lang="en-US" sz="2000" dirty="0" smtClean="0">
                <a:solidFill>
                  <a:schemeClr val="bg1"/>
                </a:solidFill>
                <a:effectLst/>
                <a:latin typeface="KBScaredStraight" panose="02000603000000000000" pitchFamily="2" charset="0"/>
                <a:ea typeface="KBScaredStraight" panose="02000603000000000000" pitchFamily="2" charset="0"/>
              </a:rPr>
              <a:t>“Cooking fuel in rural India is prepared from a wet mix of dried grass, </a:t>
            </a:r>
            <a:r>
              <a:rPr lang="en-US" sz="2000" dirty="0" err="1" smtClean="0">
                <a:solidFill>
                  <a:schemeClr val="bg1"/>
                </a:solidFill>
                <a:effectLst/>
                <a:latin typeface="KBScaredStraight" panose="02000603000000000000" pitchFamily="2" charset="0"/>
                <a:ea typeface="KBScaredStraight" panose="02000603000000000000" pitchFamily="2" charset="0"/>
              </a:rPr>
              <a:t>fuelwood</a:t>
            </a:r>
            <a:r>
              <a:rPr lang="en-US" sz="2000" dirty="0" smtClean="0">
                <a:solidFill>
                  <a:schemeClr val="bg1"/>
                </a:solidFill>
                <a:effectLst/>
                <a:latin typeface="KBScaredStraight" panose="02000603000000000000" pitchFamily="2" charset="0"/>
                <a:ea typeface="KBScaredStraight" panose="02000603000000000000" pitchFamily="2" charset="0"/>
              </a:rPr>
              <a:t> pieces, hay, leaves and mostly cow/livestock dung. This mix is patted down into disc-shaped cakes, dried, and then used as fuel in stoves. When it burns, it produces smoke and numerous indoor air pollutants at concentrations 5 times higher than coal.”</a:t>
            </a:r>
            <a:endParaRPr lang="en-US" sz="2000" dirty="0">
              <a:solidFill>
                <a:schemeClr val="bg1"/>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028" y="879500"/>
            <a:ext cx="4277685" cy="5099000"/>
          </a:xfrm>
          <a:prstGeom prst="rect">
            <a:avLst/>
          </a:prstGeom>
          <a:ln>
            <a:solidFill>
              <a:schemeClr val="tx1"/>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449" y="287285"/>
            <a:ext cx="6396815" cy="4264543"/>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401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7160781" cy="6858000"/>
          </a:xfrm>
          <a:prstGeom prst="rect">
            <a:avLst/>
          </a:prstGeom>
        </p:spPr>
      </p:pic>
    </p:spTree>
    <p:extLst>
      <p:ext uri="{BB962C8B-B14F-4D97-AF65-F5344CB8AC3E}">
        <p14:creationId xmlns:p14="http://schemas.microsoft.com/office/powerpoint/2010/main" val="4025191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01" y="1280160"/>
            <a:ext cx="7162800" cy="4297680"/>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402" y="685800"/>
            <a:ext cx="4014439"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4686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Effects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184709"/>
            <a:ext cx="9863797" cy="649408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Because of India’s rapidly growing population, more and more Indians are exposed to pollution every year.</a:t>
            </a: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Indians living in cities have some of the </a:t>
            </a:r>
            <a:r>
              <a:rPr lang="en-US" sz="2800" dirty="0" smtClean="0">
                <a:solidFill>
                  <a:srgbClr val="C00000"/>
                </a:solidFill>
                <a:latin typeface="KBScaredStraight" panose="02000603000000000000" pitchFamily="2" charset="0"/>
                <a:ea typeface="KBScaredStraight" panose="02000603000000000000" pitchFamily="2" charset="0"/>
              </a:rPr>
              <a:t>highest rates of respiratory disease in the world.</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Air pollution is now the </a:t>
            </a:r>
            <a:r>
              <a:rPr lang="en-US" sz="2800" dirty="0" smtClean="0">
                <a:solidFill>
                  <a:srgbClr val="C00000"/>
                </a:solidFill>
                <a:latin typeface="KBScaredStraight" panose="02000603000000000000" pitchFamily="2" charset="0"/>
                <a:ea typeface="KBScaredStraight" panose="02000603000000000000" pitchFamily="2" charset="0"/>
              </a:rPr>
              <a:t>fifth leading cause of death in India.</a:t>
            </a:r>
          </a:p>
          <a:p>
            <a:pPr marL="742950" lvl="1" indent="-285750">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Taj Mahal, a sacred site and popular tourist destination</a:t>
            </a:r>
            <a:r>
              <a:rPr lang="en-US" sz="2800" dirty="0" smtClean="0">
                <a:solidFill>
                  <a:srgbClr val="C00000"/>
                </a:solidFill>
                <a:latin typeface="KBScaredStraight" panose="02000603000000000000" pitchFamily="2" charset="0"/>
                <a:ea typeface="KBScaredStraight" panose="02000603000000000000" pitchFamily="2" charset="0"/>
              </a:rPr>
              <a:t>, is growing yellow from high levels of air pollution.</a:t>
            </a:r>
          </a:p>
          <a:p>
            <a:pPr marL="285750" indent="-285750">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Some scientists believe that Indian smog could potentially </a:t>
            </a:r>
            <a:r>
              <a:rPr lang="en-US" sz="2800" dirty="0" smtClean="0">
                <a:solidFill>
                  <a:srgbClr val="C00000"/>
                </a:solidFill>
                <a:latin typeface="KBScaredStraight" panose="02000603000000000000" pitchFamily="2" charset="0"/>
                <a:ea typeface="KBScaredStraight" panose="02000603000000000000" pitchFamily="2" charset="0"/>
              </a:rPr>
              <a:t>change weather patterns in North America</a:t>
            </a:r>
            <a:r>
              <a:rPr lang="en-US" sz="2800" dirty="0" smtClean="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50229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939541"/>
            <a:ext cx="4828032" cy="2743200"/>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832" y="106682"/>
            <a:ext cx="6096000" cy="3657600"/>
          </a:xfrm>
          <a:prstGeom prst="rect">
            <a:avLst/>
          </a:prstGeom>
          <a:ln>
            <a:solidFill>
              <a:schemeClr val="tx1"/>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988" y="974921"/>
            <a:ext cx="5442856" cy="4908158"/>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4073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Solution?</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446276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It has been very difficult for India’s government to enforce laws on industry and transportation to clean up the air because it would effect the economy.</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A large part of India’s population is poor and does not want anything to slow down economic growth.</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India has been </a:t>
            </a:r>
            <a:r>
              <a:rPr lang="en-US" sz="3200" dirty="0" smtClean="0">
                <a:solidFill>
                  <a:srgbClr val="C00000"/>
                </a:solidFill>
                <a:latin typeface="KBScaredStraight" panose="02000603000000000000" pitchFamily="2" charset="0"/>
                <a:ea typeface="KBScaredStraight" panose="02000603000000000000" pitchFamily="2" charset="0"/>
              </a:rPr>
              <a:t>investing money in clean up efforts, but it has not proved to be enough.</a:t>
            </a: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376713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98420" y="1106582"/>
            <a:ext cx="10170941" cy="4492237"/>
          </a:xfrm>
          <a:prstGeom prst="ellipse">
            <a:avLst/>
          </a:prstGeom>
          <a:solidFill>
            <a:srgbClr val="D6DE20">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88758" y="2064012"/>
            <a:ext cx="8414484" cy="4001095"/>
          </a:xfrm>
          <a:prstGeom prst="rect">
            <a:avLst/>
          </a:prstGeom>
          <a:noFill/>
        </p:spPr>
        <p:txBody>
          <a:bodyPr wrap="none" lIns="91440" tIns="45720" rIns="91440" bIns="45720">
            <a:spAutoFit/>
          </a:bodyPr>
          <a:lstStyle/>
          <a:p>
            <a:pPr algn="ctr"/>
            <a:r>
              <a:rPr lang="en-US" sz="10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Air Pollution</a:t>
            </a:r>
          </a:p>
          <a:p>
            <a:pPr algn="ctr"/>
            <a:r>
              <a:rPr lang="en-US" sz="10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in China</a:t>
            </a:r>
            <a:endParaRPr lang="en-US" sz="10000" b="1"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endParaRP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168513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77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Causes of Pollution</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495520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China’s cities have experienced tremendous growth in population and industry in the past few decades.</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China is home to 16 of the world’s 20 most polluted cities.</a:t>
            </a:r>
          </a:p>
          <a:p>
            <a:pPr marL="742950" lvl="1" indent="-285750">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Much of China’s energy is provided by </a:t>
            </a:r>
            <a:r>
              <a:rPr lang="en-US" sz="2800" dirty="0" smtClean="0">
                <a:solidFill>
                  <a:srgbClr val="C00000"/>
                </a:solidFill>
                <a:latin typeface="KBScaredStraight" panose="02000603000000000000" pitchFamily="2" charset="0"/>
                <a:ea typeface="KBScaredStraight" panose="02000603000000000000" pitchFamily="2" charset="0"/>
              </a:rPr>
              <a:t>burning coal, a process that sends soot, ash, and chemicals into the air.</a:t>
            </a:r>
          </a:p>
          <a:p>
            <a:pPr marL="742950" lvl="1" indent="-285750">
              <a:buFont typeface="Arial" panose="020B0604020202020204" pitchFamily="34" charset="0"/>
              <a:buChar char="•"/>
            </a:pPr>
            <a:r>
              <a:rPr lang="en-US" sz="2800" dirty="0" smtClean="0">
                <a:solidFill>
                  <a:srgbClr val="C00000"/>
                </a:solidFill>
                <a:latin typeface="KBScaredStraight" panose="02000603000000000000" pitchFamily="2" charset="0"/>
                <a:ea typeface="KBScaredStraight" panose="02000603000000000000" pitchFamily="2" charset="0"/>
              </a:rPr>
              <a:t>The Chinese people also burn coal to heat their homes</a:t>
            </a:r>
            <a:r>
              <a:rPr lang="en-US" sz="2800" dirty="0" smtClean="0">
                <a:latin typeface="KBScaredStraight" panose="02000603000000000000" pitchFamily="2" charset="0"/>
                <a:ea typeface="KBScaredStraight" panose="02000603000000000000" pitchFamily="2" charset="0"/>
              </a:rPr>
              <a:t>, adding to the pollution problem.</a:t>
            </a:r>
          </a:p>
          <a:p>
            <a:pPr marL="742950" lvl="1" indent="-285750">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Millions of Chinese people now drive </a:t>
            </a:r>
            <a:r>
              <a:rPr lang="en-US" sz="2800" dirty="0" smtClean="0">
                <a:solidFill>
                  <a:srgbClr val="C00000"/>
                </a:solidFill>
                <a:latin typeface="KBScaredStraight" panose="02000603000000000000" pitchFamily="2" charset="0"/>
                <a:ea typeface="KBScaredStraight" panose="02000603000000000000" pitchFamily="2" charset="0"/>
              </a:rPr>
              <a:t>automobiles</a:t>
            </a:r>
            <a:r>
              <a:rPr lang="en-US" sz="2800" dirty="0" smtClean="0">
                <a:latin typeface="KBScaredStraight" panose="02000603000000000000" pitchFamily="2" charset="0"/>
                <a:ea typeface="KBScaredStraight" panose="02000603000000000000" pitchFamily="2" charset="0"/>
              </a:rPr>
              <a:t>, whose </a:t>
            </a:r>
            <a:r>
              <a:rPr lang="en-US" sz="2800" dirty="0" smtClean="0">
                <a:solidFill>
                  <a:srgbClr val="C00000"/>
                </a:solidFill>
                <a:latin typeface="KBScaredStraight" panose="02000603000000000000" pitchFamily="2" charset="0"/>
                <a:ea typeface="KBScaredStraight" panose="02000603000000000000" pitchFamily="2" charset="0"/>
              </a:rPr>
              <a:t>exhaust</a:t>
            </a:r>
            <a:r>
              <a:rPr lang="en-US" sz="2800" dirty="0" smtClean="0">
                <a:latin typeface="KBScaredStraight" panose="02000603000000000000" pitchFamily="2" charset="0"/>
                <a:ea typeface="KBScaredStraight" panose="02000603000000000000" pitchFamily="2" charset="0"/>
              </a:rPr>
              <a:t> is a major source of air pollution.</a:t>
            </a: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753492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smtClean="0">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84" y="640080"/>
            <a:ext cx="7974349" cy="5577840"/>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574" y="1600200"/>
            <a:ext cx="2449285" cy="36576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6920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Effects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5432256"/>
          </a:xfrm>
          <a:prstGeom prst="rect">
            <a:avLst/>
          </a:prstGeom>
          <a:noFill/>
        </p:spPr>
        <p:txBody>
          <a:bodyPr wrap="square" rtlCol="0">
            <a:spAutoFit/>
          </a:bodyPr>
          <a:lstStyle/>
          <a:p>
            <a:pPr marL="285750" indent="-285750">
              <a:buFont typeface="Arial" panose="020B0604020202020204" pitchFamily="34" charset="0"/>
              <a:buChar char="•"/>
            </a:pPr>
            <a:r>
              <a:rPr lang="en-US" sz="2900" dirty="0" smtClean="0">
                <a:latin typeface="KBScaredStraight" panose="02000603000000000000" pitchFamily="2" charset="0"/>
                <a:ea typeface="KBScaredStraight" panose="02000603000000000000" pitchFamily="2" charset="0"/>
              </a:rPr>
              <a:t>The </a:t>
            </a:r>
            <a:r>
              <a:rPr lang="en-US" sz="2900" dirty="0" smtClean="0">
                <a:solidFill>
                  <a:srgbClr val="C00000"/>
                </a:solidFill>
                <a:latin typeface="KBScaredStraight" panose="02000603000000000000" pitchFamily="2" charset="0"/>
                <a:ea typeface="KBScaredStraight" panose="02000603000000000000" pitchFamily="2" charset="0"/>
              </a:rPr>
              <a:t>leading causes of death in China are heart and respiratory conditions related to overexposure to air pollution.</a:t>
            </a:r>
          </a:p>
          <a:p>
            <a:pPr marL="285750" indent="-285750">
              <a:buFont typeface="Arial" panose="020B0604020202020204" pitchFamily="34" charset="0"/>
              <a:buChar char="•"/>
            </a:pPr>
            <a:endParaRPr lang="en-US" sz="29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900" dirty="0" smtClean="0">
                <a:latin typeface="KBScaredStraight" panose="02000603000000000000" pitchFamily="2" charset="0"/>
                <a:ea typeface="KBScaredStraight" panose="02000603000000000000" pitchFamily="2" charset="0"/>
              </a:rPr>
              <a:t>Air pollution has also created </a:t>
            </a:r>
            <a:r>
              <a:rPr lang="en-US" sz="2900" dirty="0" smtClean="0">
                <a:solidFill>
                  <a:srgbClr val="C00000"/>
                </a:solidFill>
                <a:latin typeface="KBScaredStraight" panose="02000603000000000000" pitchFamily="2" charset="0"/>
                <a:ea typeface="KBScaredStraight" panose="02000603000000000000" pitchFamily="2" charset="0"/>
              </a:rPr>
              <a:t>acid rain </a:t>
            </a:r>
            <a:r>
              <a:rPr lang="en-US" sz="2900" dirty="0" smtClean="0">
                <a:latin typeface="KBScaredStraight" panose="02000603000000000000" pitchFamily="2" charset="0"/>
                <a:ea typeface="KBScaredStraight" panose="02000603000000000000" pitchFamily="2" charset="0"/>
              </a:rPr>
              <a:t>in China, a problem for at least a third of country’s agricultural areas.</a:t>
            </a:r>
          </a:p>
          <a:p>
            <a:pPr marL="285750" indent="-285750">
              <a:buFont typeface="Arial" panose="020B0604020202020204" pitchFamily="34" charset="0"/>
              <a:buChar char="•"/>
            </a:pPr>
            <a:endParaRPr lang="en-US" sz="29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900" dirty="0" smtClean="0">
                <a:latin typeface="KBScaredStraight" panose="02000603000000000000" pitchFamily="2" charset="0"/>
                <a:ea typeface="KBScaredStraight" panose="02000603000000000000" pitchFamily="2" charset="0"/>
              </a:rPr>
              <a:t>Unfortunately, air pollution created in Chinese cities is not confined in the country.</a:t>
            </a:r>
          </a:p>
          <a:p>
            <a:pPr marL="742950" lvl="1" indent="-285750">
              <a:buFont typeface="Arial" panose="020B0604020202020204" pitchFamily="34" charset="0"/>
              <a:buChar char="•"/>
            </a:pPr>
            <a:r>
              <a:rPr lang="en-US" sz="2900" dirty="0" smtClean="0">
                <a:solidFill>
                  <a:srgbClr val="C00000"/>
                </a:solidFill>
                <a:latin typeface="KBScaredStraight" panose="02000603000000000000" pitchFamily="2" charset="0"/>
                <a:ea typeface="KBScaredStraight" panose="02000603000000000000" pitchFamily="2" charset="0"/>
              </a:rPr>
              <a:t>Winds carry the contaminated air and rain to Korea, Japan, and other parts of Asia as well. </a:t>
            </a: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357742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198" y="2571456"/>
            <a:ext cx="6592186" cy="4114800"/>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168812"/>
            <a:ext cx="6172200" cy="41148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6564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smtClean="0">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48" y="0"/>
            <a:ext cx="10453303"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3478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5804666"/>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endParaRPr lang="en-US" sz="4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4400" dirty="0" smtClean="0">
                <a:latin typeface="KBScaredStraight" panose="02000603000000000000" pitchFamily="2" charset="0"/>
                <a:ea typeface="KBScaredStraight" panose="02000603000000000000" pitchFamily="2" charset="0"/>
                <a:cs typeface="Arial" panose="020B0604020202020204" pitchFamily="34" charset="0"/>
              </a:rPr>
              <a:t>Print off the following pages for each student. The students should complete  the chart while discussing the presentation.</a:t>
            </a:r>
          </a:p>
          <a:p>
            <a:pPr>
              <a:lnSpc>
                <a:spcPct val="107000"/>
              </a:lnSpc>
              <a:spcAft>
                <a:spcPts val="800"/>
              </a:spcAft>
            </a:pPr>
            <a:endParaRPr lang="en-US" sz="4400" dirty="0">
              <a:latin typeface="KBScaredStraight" panose="02000603000000000000" pitchFamily="2" charset="0"/>
              <a:ea typeface="KBScaredStraight" panose="02000603000000000000" pitchFamily="2" charset="0"/>
              <a:cs typeface="Arial" panose="020B0604020202020204" pitchFamily="34" charset="0"/>
            </a:endParaRPr>
          </a:p>
        </p:txBody>
      </p:sp>
    </p:spTree>
    <p:extLst>
      <p:ext uri="{BB962C8B-B14F-4D97-AF65-F5344CB8AC3E}">
        <p14:creationId xmlns:p14="http://schemas.microsoft.com/office/powerpoint/2010/main" val="28332463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Solution?</a:t>
            </a:r>
            <a:endParaRPr lang="en-US" sz="8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endParaRP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4093428"/>
          </a:xfrm>
          <a:prstGeom prst="rect">
            <a:avLst/>
          </a:prstGeom>
          <a:noFill/>
        </p:spPr>
        <p:txBody>
          <a:bodyPr wrap="square" rtlCol="0">
            <a:spAutoFit/>
          </a:bodyPr>
          <a:lstStyle/>
          <a:p>
            <a:pPr marL="285750" indent="-285750">
              <a:buFont typeface="Arial" panose="020B0604020202020204" pitchFamily="34" charset="0"/>
              <a:buChar char="•"/>
            </a:pPr>
            <a:r>
              <a:rPr lang="en-US" sz="2900" dirty="0" smtClean="0">
                <a:latin typeface="KBScaredStraight" panose="02000603000000000000" pitchFamily="2" charset="0"/>
                <a:ea typeface="KBScaredStraight" panose="02000603000000000000" pitchFamily="2" charset="0"/>
              </a:rPr>
              <a:t>China’s government created the </a:t>
            </a:r>
            <a:r>
              <a:rPr lang="en-US" sz="2900" dirty="0" smtClean="0">
                <a:solidFill>
                  <a:srgbClr val="C00000"/>
                </a:solidFill>
                <a:latin typeface="KBScaredStraight" panose="02000603000000000000" pitchFamily="2" charset="0"/>
                <a:ea typeface="KBScaredStraight" panose="02000603000000000000" pitchFamily="2" charset="0"/>
              </a:rPr>
              <a:t>Beijing Municipal Environmental Protection Bureau </a:t>
            </a:r>
            <a:r>
              <a:rPr lang="en-US" sz="2900" dirty="0" smtClean="0">
                <a:latin typeface="KBScaredStraight" panose="02000603000000000000" pitchFamily="2" charset="0"/>
                <a:ea typeface="KBScaredStraight" panose="02000603000000000000" pitchFamily="2" charset="0"/>
              </a:rPr>
              <a:t>to work on the quality of the city’s air before the 2008 Olympics.</a:t>
            </a:r>
          </a:p>
          <a:p>
            <a:pPr marL="742950" lvl="1" indent="-285750">
              <a:buFont typeface="Arial" panose="020B0604020202020204" pitchFamily="34" charset="0"/>
              <a:buChar char="•"/>
            </a:pPr>
            <a:r>
              <a:rPr lang="en-US" sz="2900" dirty="0" smtClean="0">
                <a:solidFill>
                  <a:srgbClr val="C00000"/>
                </a:solidFill>
                <a:latin typeface="KBScaredStraight" panose="02000603000000000000" pitchFamily="2" charset="0"/>
                <a:ea typeface="KBScaredStraight" panose="02000603000000000000" pitchFamily="2" charset="0"/>
              </a:rPr>
              <a:t>Automobile traffic was greatly reduced and many factories were temporarily closed.</a:t>
            </a:r>
          </a:p>
          <a:p>
            <a:pPr marL="742950" lvl="1" indent="-285750">
              <a:buFont typeface="Arial" panose="020B0604020202020204" pitchFamily="34" charset="0"/>
              <a:buChar char="•"/>
            </a:pPr>
            <a:r>
              <a:rPr lang="en-US" sz="2900" dirty="0" smtClean="0">
                <a:latin typeface="KBScaredStraight" panose="02000603000000000000" pitchFamily="2" charset="0"/>
                <a:ea typeface="KBScaredStraight" panose="02000603000000000000" pitchFamily="2" charset="0"/>
              </a:rPr>
              <a:t>Many air pollutants were cut by as much as 45%.</a:t>
            </a:r>
          </a:p>
          <a:p>
            <a:pPr marL="742950" lvl="1" indent="-285750">
              <a:buFont typeface="Arial" panose="020B0604020202020204" pitchFamily="34" charset="0"/>
              <a:buChar char="•"/>
            </a:pPr>
            <a:r>
              <a:rPr lang="en-US" sz="2900" dirty="0" smtClean="0">
                <a:latin typeface="KBScaredStraight" panose="02000603000000000000" pitchFamily="2" charset="0"/>
                <a:ea typeface="KBScaredStraight" panose="02000603000000000000" pitchFamily="2" charset="0"/>
              </a:rPr>
              <a:t>Many people enjoyed the cleaner air and petitioned the government to find long-term ways to clean it up.</a:t>
            </a: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667984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92369" y="0"/>
            <a:ext cx="11353800" cy="6854420"/>
          </a:xfrm>
          <a:prstGeom prst="rect">
            <a:avLst/>
          </a:prstGeom>
        </p:spPr>
      </p:pic>
    </p:spTree>
    <p:extLst>
      <p:ext uri="{BB962C8B-B14F-4D97-AF65-F5344CB8AC3E}">
        <p14:creationId xmlns:p14="http://schemas.microsoft.com/office/powerpoint/2010/main" val="22308228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12219472" cy="6858000"/>
          </a:xfrm>
          <a:prstGeom prst="rect">
            <a:avLst/>
          </a:prstGeom>
        </p:spPr>
      </p:pic>
    </p:spTree>
    <p:extLst>
      <p:ext uri="{BB962C8B-B14F-4D97-AF65-F5344CB8AC3E}">
        <p14:creationId xmlns:p14="http://schemas.microsoft.com/office/powerpoint/2010/main" val="2718880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3895" y="0"/>
            <a:ext cx="11353800" cy="6858000"/>
          </a:xfrm>
          <a:prstGeom prst="rect">
            <a:avLst/>
          </a:prstGeom>
        </p:spPr>
      </p:pic>
    </p:spTree>
    <p:extLst>
      <p:ext uri="{BB962C8B-B14F-4D97-AF65-F5344CB8AC3E}">
        <p14:creationId xmlns:p14="http://schemas.microsoft.com/office/powerpoint/2010/main" val="2794913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7005508"/>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Thank you for downloading this file. I hope you enjoy using it with your students, and I can’t wait to read your feedback in my TPT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sym typeface="Wingdings" panose="05000000000000000000" pitchFamily="2" charset="2"/>
              </a:rPr>
              <a:t></a:t>
            </a:r>
          </a:p>
          <a:p>
            <a:pPr>
              <a:lnSpc>
                <a:spcPct val="107000"/>
              </a:lnSpc>
              <a:spcAft>
                <a:spcPts val="800"/>
              </a:spcAft>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For more social studies materials, please visit my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hlinkClick r:id="rId2"/>
              </a:rPr>
              <a:t>http://www.teacherspayteachers.com/Store/Brain-Wrinkles</a:t>
            </a:r>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I teach Language Arts and Social Studies in Georgia, so my products are aligned with Common Core (LA) and Georgia Performance Standards (SS).</a:t>
            </a: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 </a:t>
            </a:r>
            <a:r>
              <a:rPr lang="en-US" sz="1600" dirty="0">
                <a:latin typeface="KBScaredStraight" panose="02000603000000000000" pitchFamily="2" charset="0"/>
                <a:ea typeface="KBScaredStraight" panose="02000603000000000000" pitchFamily="2" charset="0"/>
                <a:cs typeface="Arial" panose="020B0604020202020204" pitchFamily="34" charset="0"/>
              </a:rPr>
              <a:t>Copyright 2013. Brain Wrinkles. All rights reserved. Permission is granted to copy pages specifically designed for student or teacher use by the original purchaser 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15623404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214"/>
            <a:ext cx="9144000" cy="934188"/>
          </a:xfrm>
        </p:spPr>
        <p:txBody>
          <a:bodyPr/>
          <a:lstStyle/>
          <a:p>
            <a:r>
              <a:rPr lang="en-US" dirty="0" smtClean="0">
                <a:latin typeface="KG Second Chances Solid" panose="02000000000000000000" pitchFamily="2" charset="0"/>
              </a:rPr>
              <a:t>Credits:</a:t>
            </a:r>
            <a:endParaRPr lang="en-US" dirty="0">
              <a:latin typeface="KG Second Chances Solid" panose="02000000000000000000" pitchFamily="2" charset="0"/>
            </a:endParaRPr>
          </a:p>
        </p:txBody>
      </p:sp>
      <p:sp>
        <p:nvSpPr>
          <p:cNvPr id="3" name="Subtitle 2"/>
          <p:cNvSpPr>
            <a:spLocks noGrp="1"/>
          </p:cNvSpPr>
          <p:nvPr>
            <p:ph type="subTitle" idx="1"/>
          </p:nvPr>
        </p:nvSpPr>
        <p:spPr>
          <a:xfrm>
            <a:off x="493690" y="1361114"/>
            <a:ext cx="11457904" cy="4807866"/>
          </a:xfrm>
        </p:spPr>
        <p:txBody>
          <a:bodyPr>
            <a:normAutofit/>
          </a:bodyPr>
          <a:lstStyle/>
          <a:p>
            <a:r>
              <a:rPr lang="en-US" dirty="0" smtClean="0">
                <a:latin typeface="KBScaredStraight" panose="02000603000000000000" pitchFamily="2" charset="0"/>
                <a:ea typeface="KBScaredStraight" panose="02000603000000000000" pitchFamily="2" charset="0"/>
              </a:rPr>
              <a:t>All photos were found via Creative Commons and labeled for reuse.</a:t>
            </a:r>
          </a:p>
          <a:p>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Fonts:</a:t>
            </a:r>
          </a:p>
          <a:p>
            <a:pPr marL="342900" indent="-342900" algn="l">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algn="l"/>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Backgrounds &amp; Graphics:</a:t>
            </a:r>
            <a:endParaRPr lang="en-US"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stretch>
            <a:fillRect/>
          </a:stretch>
        </p:blipFill>
        <p:spPr>
          <a:xfrm>
            <a:off x="2068941" y="4515030"/>
            <a:ext cx="1962150" cy="19240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004806" y="2389342"/>
            <a:ext cx="2026285" cy="151638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4238697" y="4761750"/>
            <a:ext cx="1585328" cy="1573408"/>
          </a:xfrm>
          <a:prstGeom prst="rect">
            <a:avLst/>
          </a:prstGeom>
        </p:spPr>
      </p:pic>
      <p:pic>
        <p:nvPicPr>
          <p:cNvPr id="8" name="Picture 7"/>
          <p:cNvPicPr>
            <a:picLocks noChangeAspect="1"/>
          </p:cNvPicPr>
          <p:nvPr/>
        </p:nvPicPr>
        <p:blipFill>
          <a:blip r:embed="rId5"/>
          <a:stretch>
            <a:fillRect/>
          </a:stretch>
        </p:blipFill>
        <p:spPr>
          <a:xfrm>
            <a:off x="4307645" y="2345091"/>
            <a:ext cx="1516380" cy="1516380"/>
          </a:xfrm>
          <a:prstGeom prst="rect">
            <a:avLst/>
          </a:prstGeom>
        </p:spPr>
      </p:pic>
    </p:spTree>
    <p:extLst>
      <p:ext uri="{BB962C8B-B14F-4D97-AF65-F5344CB8AC3E}">
        <p14:creationId xmlns:p14="http://schemas.microsoft.com/office/powerpoint/2010/main" val="1694317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117166" y="-1611923"/>
            <a:ext cx="6858000" cy="10081846"/>
          </a:xfrm>
          <a:prstGeom prst="rect">
            <a:avLst/>
          </a:prstGeom>
        </p:spPr>
      </p:pic>
    </p:spTree>
    <p:extLst>
      <p:ext uri="{BB962C8B-B14F-4D97-AF65-F5344CB8AC3E}">
        <p14:creationId xmlns:p14="http://schemas.microsoft.com/office/powerpoint/2010/main" val="118365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98421" y="675249"/>
            <a:ext cx="10170941" cy="4492237"/>
          </a:xfrm>
          <a:prstGeom prst="ellipse">
            <a:avLst/>
          </a:prstGeom>
          <a:solidFill>
            <a:srgbClr val="D6DE20">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556739"/>
            <a:ext cx="12192000" cy="1097280"/>
          </a:xfrm>
          <a:prstGeom prst="rect">
            <a:avLst/>
          </a:prstGeom>
          <a:solidFill>
            <a:srgbClr val="146A3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5635870"/>
            <a:ext cx="12192000" cy="914400"/>
          </a:xfrm>
          <a:prstGeom prst="rect">
            <a:avLst/>
          </a:prstGeom>
          <a:solidFill>
            <a:srgbClr val="FCF7DC"/>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Pollution of the Yangtze and Ganges Rivers</a:t>
            </a:r>
            <a:r>
              <a:rPr lang="en-US" sz="2800" dirty="0">
                <a:latin typeface="KBScaredStraight" panose="02000603000000000000" pitchFamily="2" charset="0"/>
                <a:ea typeface="KBScaredStraight" panose="02000603000000000000" pitchFamily="2" charset="0"/>
              </a:rPr>
              <a:t> </a:t>
            </a:r>
            <a:r>
              <a:rPr lang="en-US" sz="2800" dirty="0" smtClean="0">
                <a:latin typeface="KBScaredStraight" panose="02000603000000000000" pitchFamily="2" charset="0"/>
                <a:ea typeface="KBScaredStraight" panose="02000603000000000000" pitchFamily="2" charset="0"/>
              </a:rPr>
              <a:t>&amp; </a:t>
            </a:r>
          </a:p>
          <a:p>
            <a:pPr algn="ctr"/>
            <a:r>
              <a:rPr lang="en-US" sz="2800" dirty="0" smtClean="0">
                <a:latin typeface="KBScaredStraight" panose="02000603000000000000" pitchFamily="2" charset="0"/>
                <a:ea typeface="KBScaredStraight" panose="02000603000000000000" pitchFamily="2" charset="0"/>
              </a:rPr>
              <a:t>Air Pollution and Flooding in India and China </a:t>
            </a:r>
            <a:endParaRPr lang="en-US" sz="2800" dirty="0">
              <a:latin typeface="KBScaredStraight" panose="02000603000000000000" pitchFamily="2" charset="0"/>
              <a:ea typeface="KBScaredStraight" panose="02000603000000000000" pitchFamily="2" charset="0"/>
            </a:endParaRPr>
          </a:p>
        </p:txBody>
      </p:sp>
      <p:sp>
        <p:nvSpPr>
          <p:cNvPr id="6" name="Rectangle 5"/>
          <p:cNvSpPr/>
          <p:nvPr/>
        </p:nvSpPr>
        <p:spPr>
          <a:xfrm>
            <a:off x="1909442" y="1027208"/>
            <a:ext cx="8148898" cy="4616648"/>
          </a:xfrm>
          <a:prstGeom prst="rect">
            <a:avLst/>
          </a:prstGeom>
          <a:noFill/>
        </p:spPr>
        <p:txBody>
          <a:bodyPr wrap="none" lIns="91440" tIns="45720" rIns="91440" bIns="45720">
            <a:spAutoFit/>
          </a:bodyPr>
          <a:lstStyle/>
          <a:p>
            <a:pPr algn="ctr"/>
            <a:r>
              <a:rPr lang="en-US" sz="8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Asia’s</a:t>
            </a:r>
          </a:p>
          <a:p>
            <a:pPr algn="ctr"/>
            <a:r>
              <a:rPr lang="en-US" sz="8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Environmental</a:t>
            </a:r>
          </a:p>
          <a:p>
            <a:pPr algn="ctr"/>
            <a:r>
              <a:rPr lang="en-US" sz="8000" b="1"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Issues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485088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98420" y="1106582"/>
            <a:ext cx="10170941" cy="4492237"/>
          </a:xfrm>
          <a:prstGeom prst="ellipse">
            <a:avLst/>
          </a:prstGeom>
          <a:solidFill>
            <a:srgbClr val="D6DE20">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00323" y="2370931"/>
            <a:ext cx="9391353" cy="2462213"/>
          </a:xfrm>
          <a:prstGeom prst="rect">
            <a:avLst/>
          </a:prstGeom>
          <a:noFill/>
        </p:spPr>
        <p:txBody>
          <a:bodyPr wrap="none" lIns="91440" tIns="45720" rIns="91440" bIns="45720">
            <a:spAutoFit/>
          </a:bodyPr>
          <a:lstStyle/>
          <a:p>
            <a:pPr algn="ctr"/>
            <a:r>
              <a:rPr lang="en-US" sz="10000" b="1" cap="none" spc="0"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rPr>
              <a:t>Ganges River</a:t>
            </a:r>
            <a:endParaRPr lang="en-US" sz="10000" b="1" dirty="0" smtClean="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KG Second Chances Solid" panose="02000000000000000000" pitchFamily="2" charset="0"/>
            </a:endParaRP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763603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smtClean="0">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9" name="Content Placeholder 8"/>
          <p:cNvPicPr>
            <a:picLocks noChangeAspect="1"/>
          </p:cNvPicPr>
          <p:nvPr/>
        </p:nvPicPr>
        <p:blipFill rotWithShape="1">
          <a:blip r:embed="rId2" cstate="print">
            <a:extLst>
              <a:ext uri="{28A0092B-C50C-407E-A947-70E740481C1C}">
                <a14:useLocalDpi xmlns:a14="http://schemas.microsoft.com/office/drawing/2010/main" val="0"/>
              </a:ext>
            </a:extLst>
          </a:blip>
          <a:srcRect l="1450" t="5744" r="1733" b="3590"/>
          <a:stretch/>
        </p:blipFill>
        <p:spPr>
          <a:xfrm>
            <a:off x="2628210" y="0"/>
            <a:ext cx="6935579"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2537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1723</Words>
  <Application>Microsoft Office PowerPoint</Application>
  <PresentationFormat>Widescreen</PresentationFormat>
  <Paragraphs>175</Paragraphs>
  <Slides>55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Calibri Light</vt:lpstr>
      <vt:lpstr>KBScaredStraight</vt:lpstr>
      <vt:lpstr>KG Second Chances Solid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Stephanie Hosch</cp:lastModifiedBy>
  <cp:revision>39</cp:revision>
  <dcterms:created xsi:type="dcterms:W3CDTF">2014-01-05T13:25:55Z</dcterms:created>
  <dcterms:modified xsi:type="dcterms:W3CDTF">2016-01-11T14:51:25Z</dcterms:modified>
</cp:coreProperties>
</file>