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8" r:id="rId3"/>
    <p:sldId id="263" r:id="rId4"/>
    <p:sldId id="264" r:id="rId5"/>
    <p:sldId id="265" r:id="rId6"/>
    <p:sldId id="266" r:id="rId7"/>
    <p:sldId id="259" r:id="rId8"/>
    <p:sldId id="260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23F623-D71D-494F-BC6A-9EA6B31361D5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C76622-3AD4-4645-93C8-96F381522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71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F21A81-DD32-4F55-A688-31F61A525E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836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E3CAD9-44FE-4B10-8679-79DD8B3D4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8183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77C697-1C18-497B-81AE-59E077CF01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839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45D630-4A1A-4F51-9770-D850E0BCD3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680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4CFA2-A609-4B26-80DC-740EAB677A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145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A879-A22F-4C32-A3CD-7ACF05D0CB35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1869A-068E-4A61-800A-D73ABD866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5A62-5F4E-40AC-A094-BD01C9EDDE8C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284F-7076-4B9B-990F-645B834F5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FEBA1-0E28-4102-BEB0-91CA31C00CDF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D09F-886D-46E3-AB01-6D1695BA9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3ACC-405A-4D09-B2F9-22868EE59A7C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B2784-40FC-427B-B76A-11FE62E45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A17E-2CCD-4AD6-B2CB-38AEA2F9D29D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1099-7C3A-43DD-8A2E-CA5C43E7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87CFD-5086-4539-BBEE-B17E6509880F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F984-7331-49A7-927A-9B5C98251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0EA4-71F8-47E3-BBD9-EC1DEA67FA1C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4A94-2808-4A4F-8E99-69078AA3F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2777-128A-42B8-8431-62DC14245847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5DF0-2E13-4B28-9C0D-4848003BF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1A790-6214-45AC-9368-6A38FB1785BB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05EF-98FE-45B9-8B51-F4C83A420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687D-349B-49F1-A829-B840AB0E8E3F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81A00-4FFD-4E84-88C8-5B5C1816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65DF-BD84-4FB0-A229-43242B1619E7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66F69-4326-4380-A12C-B646A3187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A7C030-3EF5-4399-A032-880957228AAC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B74AE-618C-4956-BBD2-61590B7DD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ffsims.net/flash/skeleto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It provides shape and support.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Enables you to move.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Protects your organs.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Produces blood cells.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Stores minerals and other materials until your body needs them.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87321"/>
            <a:ext cx="15716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9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 descr="TRS-QA-8boxWide_sx5257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" y="2743200"/>
            <a:ext cx="89789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39700" y="266858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Question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610100" y="2668588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Answer</a:t>
            </a:r>
          </a:p>
        </p:txBody>
      </p:sp>
      <p:sp>
        <p:nvSpPr>
          <p:cNvPr id="7669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Asking Questions</a:t>
            </a:r>
          </a:p>
        </p:txBody>
      </p:sp>
      <p:sp>
        <p:nvSpPr>
          <p:cNvPr id="7669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2209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Before you read, preview the red headings. In a graphic organizer like the one below, ask a </a:t>
            </a:r>
            <a:r>
              <a:rPr lang="en-US" i="1" dirty="0" smtClean="0"/>
              <a:t>what</a:t>
            </a:r>
            <a:r>
              <a:rPr lang="en-US" dirty="0" smtClean="0"/>
              <a:t> or </a:t>
            </a:r>
            <a:r>
              <a:rPr lang="en-US" i="1" dirty="0" smtClean="0"/>
              <a:t>how</a:t>
            </a:r>
            <a:r>
              <a:rPr lang="en-US" dirty="0" smtClean="0"/>
              <a:t> question for each heading. As you read, write answers to your questions.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39700" y="2940050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What does the skeleton do?</a:t>
            </a:r>
          </a:p>
        </p:txBody>
      </p:sp>
      <p:sp>
        <p:nvSpPr>
          <p:cNvPr id="766985" name="Rectangle 9"/>
          <p:cNvSpPr>
            <a:spLocks noChangeArrowheads="1"/>
          </p:cNvSpPr>
          <p:nvPr/>
        </p:nvSpPr>
        <p:spPr bwMode="auto">
          <a:xfrm>
            <a:off x="4610100" y="2943225"/>
            <a:ext cx="4648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The skeleton provides shape and support, helps you to move, protects organs, produces blood cells, and stores minerals and other materials.</a:t>
            </a:r>
          </a:p>
        </p:txBody>
      </p:sp>
      <p:sp>
        <p:nvSpPr>
          <p:cNvPr id="766986" name="Rectangle 10"/>
          <p:cNvSpPr>
            <a:spLocks noChangeArrowheads="1"/>
          </p:cNvSpPr>
          <p:nvPr/>
        </p:nvSpPr>
        <p:spPr bwMode="auto">
          <a:xfrm>
            <a:off x="139700" y="3714750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How do joints move?</a:t>
            </a:r>
          </a:p>
        </p:txBody>
      </p:sp>
      <p:sp>
        <p:nvSpPr>
          <p:cNvPr id="766987" name="Rectangle 11"/>
          <p:cNvSpPr>
            <a:spLocks noChangeArrowheads="1"/>
          </p:cNvSpPr>
          <p:nvPr/>
        </p:nvSpPr>
        <p:spPr bwMode="auto">
          <a:xfrm>
            <a:off x="4610100" y="3695700"/>
            <a:ext cx="3810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Joints can move forward or backward, in a circle, in a rotating motion, and in a gliding motion.</a:t>
            </a:r>
          </a:p>
        </p:txBody>
      </p:sp>
      <p:sp>
        <p:nvSpPr>
          <p:cNvPr id="766988" name="Rectangle 12"/>
          <p:cNvSpPr>
            <a:spLocks noChangeArrowheads="1"/>
          </p:cNvSpPr>
          <p:nvPr/>
        </p:nvSpPr>
        <p:spPr bwMode="auto">
          <a:xfrm>
            <a:off x="139700" y="4502150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How strong are bones?</a:t>
            </a:r>
          </a:p>
        </p:txBody>
      </p:sp>
      <p:sp>
        <p:nvSpPr>
          <p:cNvPr id="766989" name="Rectangle 13"/>
          <p:cNvSpPr>
            <a:spLocks noChangeArrowheads="1"/>
          </p:cNvSpPr>
          <p:nvPr/>
        </p:nvSpPr>
        <p:spPr bwMode="auto">
          <a:xfrm>
            <a:off x="4610100" y="4502150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Bones can absorb more force without breaking than granite or concrete.</a:t>
            </a:r>
          </a:p>
        </p:txBody>
      </p:sp>
      <p:pic>
        <p:nvPicPr>
          <p:cNvPr id="766993" name="Picture 17" descr="Life-EndOfSlide-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89900" y="5549900"/>
            <a:ext cx="10541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6995" name="Rectangle 19"/>
          <p:cNvSpPr>
            <a:spLocks noChangeArrowheads="1"/>
          </p:cNvSpPr>
          <p:nvPr/>
        </p:nvSpPr>
        <p:spPr bwMode="auto">
          <a:xfrm>
            <a:off x="139700" y="5238750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What can I do to care for my bones?</a:t>
            </a:r>
          </a:p>
        </p:txBody>
      </p:sp>
      <p:sp>
        <p:nvSpPr>
          <p:cNvPr id="766996" name="Rectangle 20"/>
          <p:cNvSpPr>
            <a:spLocks noChangeArrowheads="1"/>
          </p:cNvSpPr>
          <p:nvPr/>
        </p:nvSpPr>
        <p:spPr bwMode="auto">
          <a:xfrm>
            <a:off x="4610100" y="5245100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Eat a well balanced diet and get </a:t>
            </a:r>
          </a:p>
          <a:p>
            <a:r>
              <a:rPr lang="en-US" sz="1600">
                <a:latin typeface="Calibri" pitchFamily="34" charset="0"/>
              </a:rPr>
              <a:t>plenty of exercise.</a:t>
            </a:r>
          </a:p>
        </p:txBody>
      </p:sp>
      <p:sp>
        <p:nvSpPr>
          <p:cNvPr id="10256" name="Rectangle 21"/>
          <p:cNvSpPr>
            <a:spLocks noChangeArrowheads="1"/>
          </p:cNvSpPr>
          <p:nvPr/>
        </p:nvSpPr>
        <p:spPr bwMode="auto">
          <a:xfrm>
            <a:off x="3911600" y="23813"/>
            <a:ext cx="29178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- The Skeletal System</a:t>
            </a:r>
          </a:p>
        </p:txBody>
      </p:sp>
      <p:pic>
        <p:nvPicPr>
          <p:cNvPr id="10257" name="Picture 22" descr="TRS-banner(28pt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2718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6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6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6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6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6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6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85" grpId="0" autoUpdateAnimBg="0"/>
      <p:bldP spid="766986" grpId="0" autoUpdateAnimBg="0"/>
      <p:bldP spid="766987" grpId="0" autoUpdateAnimBg="0"/>
      <p:bldP spid="766988" grpId="0" autoUpdateAnimBg="0"/>
      <p:bldP spid="766989" grpId="0" autoUpdateAnimBg="0"/>
      <p:bldP spid="766995" grpId="0" autoUpdateAnimBg="0"/>
      <p:bldP spid="7669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133600"/>
            <a:ext cx="6553200" cy="2590800"/>
          </a:xfrm>
        </p:spPr>
        <p:txBody>
          <a:bodyPr/>
          <a:lstStyle/>
          <a:p>
            <a:r>
              <a:rPr lang="en-US" sz="6000" smtClean="0"/>
              <a:t>End of Section:</a:t>
            </a:r>
            <a:br>
              <a:rPr lang="en-US" sz="6000" smtClean="0"/>
            </a:br>
            <a:r>
              <a:rPr lang="en-US" sz="6000" smtClean="0"/>
              <a:t>The Skeletal System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911600" y="23813"/>
            <a:ext cx="29178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- The Skeletal System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Joints of the Skeleton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906963"/>
          </a:xfrm>
        </p:spPr>
        <p:txBody>
          <a:bodyPr/>
          <a:lstStyle/>
          <a:p>
            <a:r>
              <a:rPr lang="en-US" dirty="0" smtClean="0"/>
              <a:t>A joint is a place in the body where two bones come together. Joints allow bones to move in different ways.</a:t>
            </a:r>
          </a:p>
          <a:p>
            <a:r>
              <a:rPr lang="en-US" dirty="0" smtClean="0"/>
              <a:t>There are </a:t>
            </a:r>
            <a:r>
              <a:rPr lang="en-US" b="1" u="sng" dirty="0" smtClean="0"/>
              <a:t>4</a:t>
            </a:r>
            <a:r>
              <a:rPr lang="en-US" dirty="0" smtClean="0"/>
              <a:t> different types of joints: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A. Ball and Socket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B. Hinge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C. Pivot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D. Gliding</a:t>
            </a:r>
          </a:p>
        </p:txBody>
      </p:sp>
      <p:pic>
        <p:nvPicPr>
          <p:cNvPr id="777235" name="Picture 19" descr="Life-EndOfSlide-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9900" y="5549900"/>
            <a:ext cx="10541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Ball and Socket Joint</a:t>
            </a:r>
          </a:p>
        </p:txBody>
      </p:sp>
      <p:grpSp>
        <p:nvGrpSpPr>
          <p:cNvPr id="3" name="Group 23"/>
          <p:cNvGrpSpPr>
            <a:grpSpLocks noGrp="1"/>
          </p:cNvGrpSpPr>
          <p:nvPr/>
        </p:nvGrpSpPr>
        <p:grpSpPr bwMode="auto">
          <a:xfrm>
            <a:off x="457200" y="1600200"/>
            <a:ext cx="8229600" cy="4525963"/>
            <a:chOff x="768" y="1488"/>
            <a:chExt cx="4176" cy="2208"/>
          </a:xfrm>
        </p:grpSpPr>
        <p:sp>
          <p:nvSpPr>
            <p:cNvPr id="4100" name="Rectangle 22"/>
            <p:cNvSpPr>
              <a:spLocks noChangeArrowheads="1"/>
            </p:cNvSpPr>
            <p:nvPr/>
          </p:nvSpPr>
          <p:spPr bwMode="auto">
            <a:xfrm>
              <a:off x="768" y="1488"/>
              <a:ext cx="4176" cy="22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4101" name="Picture 21" descr="BonesMS_D14-15_Joints2_sx5324a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4" y="1593"/>
              <a:ext cx="3973" cy="1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Hinge Joint</a:t>
            </a:r>
          </a:p>
        </p:txBody>
      </p:sp>
      <p:pic>
        <p:nvPicPr>
          <p:cNvPr id="5123" name="Picture 20" descr="BonesMS_D14-15_Joints1_sx5324a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76413"/>
            <a:ext cx="8229600" cy="41735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Pivot Joint</a:t>
            </a:r>
          </a:p>
        </p:txBody>
      </p:sp>
      <p:grpSp>
        <p:nvGrpSpPr>
          <p:cNvPr id="3" name="Group 26"/>
          <p:cNvGrpSpPr>
            <a:grpSpLocks noGrp="1"/>
          </p:cNvGrpSpPr>
          <p:nvPr/>
        </p:nvGrpSpPr>
        <p:grpSpPr bwMode="auto">
          <a:xfrm>
            <a:off x="457200" y="1600200"/>
            <a:ext cx="8229600" cy="4525963"/>
            <a:chOff x="720" y="1488"/>
            <a:chExt cx="4224" cy="1776"/>
          </a:xfrm>
        </p:grpSpPr>
        <p:sp>
          <p:nvSpPr>
            <p:cNvPr id="6148" name="Rectangle 25"/>
            <p:cNvSpPr>
              <a:spLocks noChangeArrowheads="1"/>
            </p:cNvSpPr>
            <p:nvPr/>
          </p:nvSpPr>
          <p:spPr bwMode="auto">
            <a:xfrm>
              <a:off x="720" y="1488"/>
              <a:ext cx="4224" cy="17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6149" name="Picture 24" descr="BonesMS_D14-15_Joints3_sx5324a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4" y="1872"/>
              <a:ext cx="3973" cy="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Gliding Joint</a:t>
            </a:r>
          </a:p>
        </p:txBody>
      </p:sp>
      <p:sp>
        <p:nvSpPr>
          <p:cNvPr id="7171" name="Rectangle 2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85800" y="1371600"/>
            <a:ext cx="7543800" cy="4191000"/>
            <a:chOff x="768" y="1824"/>
            <a:chExt cx="4368" cy="1488"/>
          </a:xfrm>
        </p:grpSpPr>
        <p:sp>
          <p:nvSpPr>
            <p:cNvPr id="7173" name="Rectangle 28"/>
            <p:cNvSpPr>
              <a:spLocks noChangeArrowheads="1"/>
            </p:cNvSpPr>
            <p:nvPr/>
          </p:nvSpPr>
          <p:spPr bwMode="auto">
            <a:xfrm>
              <a:off x="768" y="1824"/>
              <a:ext cx="4368" cy="1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7174" name="Picture 27" descr="BonesMS_D14-15_Joints4_sx5324a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0" y="1913"/>
              <a:ext cx="3973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Movable Joints Activity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419600"/>
            <a:ext cx="7772400" cy="1600200"/>
          </a:xfrm>
        </p:spPr>
        <p:txBody>
          <a:bodyPr/>
          <a:lstStyle/>
          <a:p>
            <a:pPr algn="ctr"/>
            <a:r>
              <a:rPr lang="en-US" smtClean="0"/>
              <a:t>Click the Active Art button to open a browser window and access Active Art about movable joints.</a:t>
            </a:r>
          </a:p>
        </p:txBody>
      </p:sp>
      <p:pic>
        <p:nvPicPr>
          <p:cNvPr id="8196" name="Picture 4" descr="ActiveArt-bttn-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4400" y="2514600"/>
            <a:ext cx="22352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11600" y="23813"/>
            <a:ext cx="29178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- The Skeletal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5" descr="BonesMS_D16-17_Bstruct1_sx5325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8153400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911600" y="23813"/>
            <a:ext cx="29178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- The Skeletal System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Bones—Strong and Living</a:t>
            </a:r>
          </a:p>
        </p:txBody>
      </p:sp>
      <p:pic>
        <p:nvPicPr>
          <p:cNvPr id="779279" name="Picture 15" descr="Life-EndOfSlide-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89900" y="5549900"/>
            <a:ext cx="10541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9281" name="Picture 17" descr="BonesMS_D16-17_Bstruct2_sx5325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765550"/>
            <a:ext cx="48006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9282" name="Picture 18" descr="BonesMS_D16-17_Bstruct3_sx5325b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1371600"/>
            <a:ext cx="32004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4906963"/>
          </a:xfrm>
        </p:spPr>
        <p:txBody>
          <a:bodyPr/>
          <a:lstStyle/>
          <a:p>
            <a:r>
              <a:rPr lang="en-US" smtClean="0"/>
              <a:t>Bones are complex living structures that undergo growth and development.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800" dirty="0" smtClean="0"/>
              <a:t>Compact Bone:  hard and dense part of the bone, but not solid; contains small canals that carry blood vessels and nerves</a:t>
            </a:r>
          </a:p>
          <a:p>
            <a:r>
              <a:rPr lang="en-US" sz="2800" dirty="0" smtClean="0"/>
              <a:t>Spongy Bone:  located at the ends of the bones this type bone has small spaces throughout; lightweight and strong</a:t>
            </a:r>
          </a:p>
          <a:p>
            <a:r>
              <a:rPr lang="en-US" sz="2800" dirty="0" smtClean="0"/>
              <a:t>Marrow:  soft connective tissue in the middle of the bone</a:t>
            </a:r>
          </a:p>
          <a:p>
            <a:pPr lvl="1"/>
            <a:r>
              <a:rPr lang="en-US" dirty="0" smtClean="0"/>
              <a:t>Red marrow produces most of the body’s blood cells.</a:t>
            </a:r>
          </a:p>
          <a:p>
            <a:pPr lvl="1"/>
            <a:r>
              <a:rPr lang="en-US" dirty="0" smtClean="0"/>
              <a:t>Yellow marrow stores fat as an </a:t>
            </a:r>
            <a:r>
              <a:rPr lang="en-US" smtClean="0"/>
              <a:t>energy source.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374</Words>
  <Application>Microsoft Office PowerPoint</Application>
  <PresentationFormat>On-screen Show (4:3)</PresentationFormat>
  <Paragraphs>50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Functions of the Skeletal System</vt:lpstr>
      <vt:lpstr>Joints of the Skeleton</vt:lpstr>
      <vt:lpstr>Ball and Socket Joint</vt:lpstr>
      <vt:lpstr>Hinge Joint</vt:lpstr>
      <vt:lpstr>Pivot Joint</vt:lpstr>
      <vt:lpstr>Gliding Joint</vt:lpstr>
      <vt:lpstr>Movable Joints Activity</vt:lpstr>
      <vt:lpstr>Bones—Strong and Living</vt:lpstr>
      <vt:lpstr>Bone Structure</vt:lpstr>
      <vt:lpstr>Asking Questions</vt:lpstr>
      <vt:lpstr>End of Section: The Skeletal System</vt:lpstr>
    </vt:vector>
  </TitlesOfParts>
  <Company>Forsyth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the Skeletal System</dc:title>
  <dc:creator>bsavage</dc:creator>
  <cp:lastModifiedBy>Amy Cochran</cp:lastModifiedBy>
  <cp:revision>51</cp:revision>
  <dcterms:created xsi:type="dcterms:W3CDTF">2011-01-31T13:21:59Z</dcterms:created>
  <dcterms:modified xsi:type="dcterms:W3CDTF">2016-11-29T14:10:16Z</dcterms:modified>
</cp:coreProperties>
</file>