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Location, Location, Location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Southern and Eastern Asian citizens live, work, and travel.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048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People in India use cars, buses, and</a:t>
            </a:r>
            <a:r>
              <a:rPr lang="en-US" sz="2800" dirty="0">
                <a:solidFill>
                  <a:srgbClr val="FF0000"/>
                </a:solidFill>
              </a:rPr>
              <a:t> bicycles </a:t>
            </a:r>
            <a:r>
              <a:rPr lang="en-US" sz="2800" dirty="0"/>
              <a:t>to get around, but many roads in the cities are highly congested.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Rickshaws</a:t>
            </a:r>
            <a:r>
              <a:rPr lang="en-US" sz="2800" dirty="0" smtClean="0"/>
              <a:t> </a:t>
            </a:r>
            <a:r>
              <a:rPr lang="en-US" sz="2800" dirty="0"/>
              <a:t>(two-wheeled carts carrying one passenger that is pulled by person) are still used in Indian cities.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457" y="448056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1919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Lots and Lots of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86" y="1714500"/>
            <a:ext cx="11511643" cy="45948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More than </a:t>
            </a:r>
            <a:r>
              <a:rPr lang="en-US" sz="2800" dirty="0" smtClean="0">
                <a:solidFill>
                  <a:srgbClr val="FF0000"/>
                </a:solidFill>
              </a:rPr>
              <a:t>1/3</a:t>
            </a:r>
            <a:r>
              <a:rPr lang="en-US" sz="2800" dirty="0" smtClean="0"/>
              <a:t> of all the people in the world live in                                                        China and India!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Most Asians live in rural areas, </a:t>
            </a:r>
            <a:r>
              <a:rPr lang="en-US" sz="2800" dirty="0" smtClean="0">
                <a:solidFill>
                  <a:srgbClr val="FF0000"/>
                </a:solidFill>
              </a:rPr>
              <a:t>farming </a:t>
            </a:r>
            <a:r>
              <a:rPr lang="en-US" sz="2800" dirty="0" smtClean="0"/>
              <a:t>the land to                                                   provide food for their families.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About </a:t>
            </a:r>
            <a:r>
              <a:rPr lang="en-US" sz="2800" dirty="0" smtClean="0">
                <a:solidFill>
                  <a:srgbClr val="FF0000"/>
                </a:solidFill>
              </a:rPr>
              <a:t>90% </a:t>
            </a:r>
            <a:r>
              <a:rPr lang="en-US" sz="2800" dirty="0" smtClean="0"/>
              <a:t>of China’s people are concentrated in the plateaus, plains, and river valleys of the eastern third of the country where fertile soil and plentiful rain are found.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Close to </a:t>
            </a:r>
            <a:r>
              <a:rPr lang="en-US" sz="2800" dirty="0" smtClean="0">
                <a:solidFill>
                  <a:srgbClr val="FF0000"/>
                </a:solidFill>
              </a:rPr>
              <a:t>75%</a:t>
            </a:r>
            <a:r>
              <a:rPr lang="en-US" sz="2800" dirty="0" smtClean="0"/>
              <a:t> of India’s population lives in more than 500,000 villages.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Since about 50% of India’s land is </a:t>
            </a:r>
            <a:r>
              <a:rPr lang="en-US" sz="2800" dirty="0" smtClean="0">
                <a:solidFill>
                  <a:srgbClr val="FF0000"/>
                </a:solidFill>
              </a:rPr>
              <a:t>arable</a:t>
            </a:r>
            <a:r>
              <a:rPr lang="en-US" sz="2800" dirty="0" smtClean="0"/>
              <a:t> (land that is suitable for growing), most Indians work in agriculture.</a:t>
            </a:r>
            <a:endParaRPr lang="en-US" sz="2800" dirty="0"/>
          </a:p>
        </p:txBody>
      </p:sp>
      <p:pic>
        <p:nvPicPr>
          <p:cNvPr id="1028" name="Picture 4" descr="http://images.china.cn/attachement/jpg/site1007/20110711/000cf1a48f870f849ca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86" y="1371600"/>
            <a:ext cx="3261952" cy="21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2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Lots and Lots of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686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About ½ of Vietnam’s people are farmers, living in the fertile deltas of the </a:t>
            </a:r>
            <a:r>
              <a:rPr lang="en-US" sz="2800" dirty="0" smtClean="0">
                <a:solidFill>
                  <a:srgbClr val="FF0000"/>
                </a:solidFill>
              </a:rPr>
              <a:t>Mekong </a:t>
            </a:r>
            <a:r>
              <a:rPr lang="en-US" sz="2800" dirty="0" smtClean="0"/>
              <a:t>and Red Rivers and growing rice, coffee, fruits, and vegetables.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 Thailand, people live around fertile river                                                               areas to grow </a:t>
            </a:r>
            <a:r>
              <a:rPr lang="en-US" sz="2800" dirty="0" smtClean="0">
                <a:solidFill>
                  <a:srgbClr val="FF0000"/>
                </a:solidFill>
              </a:rPr>
              <a:t>rice</a:t>
            </a:r>
            <a:r>
              <a:rPr lang="en-US" sz="2800" dirty="0" smtClean="0"/>
              <a:t> and other crops.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Even in highly industrialized Japan, most of the                                             people live where the </a:t>
            </a:r>
            <a:r>
              <a:rPr lang="en-US" sz="2800" dirty="0" smtClean="0">
                <a:solidFill>
                  <a:srgbClr val="FF0000"/>
                </a:solidFill>
              </a:rPr>
              <a:t>largest</a:t>
            </a:r>
            <a:r>
              <a:rPr lang="en-US" sz="2800" dirty="0" smtClean="0"/>
              <a:t> cities 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 the mountains of China and Japan, the population is much</a:t>
            </a:r>
            <a:r>
              <a:rPr lang="en-US" sz="2800" dirty="0" smtClean="0">
                <a:solidFill>
                  <a:srgbClr val="FF0000"/>
                </a:solidFill>
              </a:rPr>
              <a:t> lower </a:t>
            </a:r>
            <a:r>
              <a:rPr lang="en-US" sz="2800" dirty="0" smtClean="0"/>
              <a:t>as is the population in China’s desert areas.</a:t>
            </a:r>
            <a:endParaRPr lang="en-US" sz="2800" dirty="0"/>
          </a:p>
        </p:txBody>
      </p:sp>
      <p:pic>
        <p:nvPicPr>
          <p:cNvPr id="5" name="Picture 2" descr="http://3.bp.blogspot.com/_e5oc1sjWeqc/S__mvRE0I-I/AAAAAAAAAAU/k7Qua1cO19g/s1600/chinese+women+(Mediu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996" y="3200401"/>
            <a:ext cx="3357619" cy="223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Crowded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96143"/>
            <a:ext cx="9720073" cy="45132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Many Asian cities have huge populations.  In fact</a:t>
            </a:r>
            <a:r>
              <a:rPr lang="en-US" sz="2800" dirty="0" smtClean="0">
                <a:solidFill>
                  <a:srgbClr val="FF0000"/>
                </a:solidFill>
              </a:rPr>
              <a:t>, 16 </a:t>
            </a:r>
            <a:r>
              <a:rPr lang="en-US" sz="2800" dirty="0" smtClean="0"/>
              <a:t>of the</a:t>
            </a:r>
            <a:r>
              <a:rPr lang="en-US" sz="2800" dirty="0" smtClean="0">
                <a:solidFill>
                  <a:srgbClr val="FF0000"/>
                </a:solidFill>
              </a:rPr>
              <a:t> 20 </a:t>
            </a:r>
            <a:r>
              <a:rPr lang="en-US" sz="2800" dirty="0" smtClean="0"/>
              <a:t>most populated urban areas in the world are in Southern and Eastern Asia.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 Chinese cities like Beijing and Shanghai, the population can exceed almost </a:t>
            </a:r>
            <a:r>
              <a:rPr lang="en-US" sz="2800" dirty="0" smtClean="0">
                <a:solidFill>
                  <a:srgbClr val="FF0000"/>
                </a:solidFill>
              </a:rPr>
              <a:t>6,000</a:t>
            </a:r>
            <a:r>
              <a:rPr lang="en-US" sz="2800" dirty="0" smtClean="0"/>
              <a:t> people per square mile.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Much of Japan’s population is crowded into </a:t>
            </a:r>
            <a:r>
              <a:rPr lang="en-US" sz="2800" dirty="0" smtClean="0">
                <a:solidFill>
                  <a:srgbClr val="FF0000"/>
                </a:solidFill>
              </a:rPr>
              <a:t>cities</a:t>
            </a:r>
            <a:r>
              <a:rPr lang="en-US" sz="2800" dirty="0" smtClean="0"/>
              <a:t>. 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Tokyo</a:t>
            </a:r>
            <a:r>
              <a:rPr lang="en-US" sz="2800" dirty="0" smtClean="0"/>
              <a:t> is the most crowded urban area in the                                                world, and land in Tokyo is precious and very                                           expensive.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529" y="4300482"/>
            <a:ext cx="3280001" cy="187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3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Crowded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28800"/>
            <a:ext cx="9720073" cy="44805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 </a:t>
            </a:r>
            <a:r>
              <a:rPr lang="en-US" sz="2800" dirty="0" smtClean="0">
                <a:solidFill>
                  <a:srgbClr val="FF0000"/>
                </a:solidFill>
              </a:rPr>
              <a:t>India</a:t>
            </a:r>
            <a:r>
              <a:rPr lang="en-US" sz="2800" dirty="0" smtClean="0"/>
              <a:t>, information technology and telecommunications are growing industries, providing many employment opportunities in cities like Mumbai and Kolkata.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Unfortunately, many people living in                                                                         Asian cities are very</a:t>
            </a:r>
            <a:r>
              <a:rPr lang="en-US" sz="2800" dirty="0" smtClean="0">
                <a:solidFill>
                  <a:srgbClr val="FF0000"/>
                </a:solidFill>
              </a:rPr>
              <a:t> poor </a:t>
            </a:r>
            <a:r>
              <a:rPr lang="en-US" sz="2800" dirty="0" smtClean="0"/>
              <a:t>and live in                                                                  extremely crowded, unsanitary                                                   conditions.</a:t>
            </a:r>
            <a:endParaRPr lang="en-US" sz="2800" dirty="0"/>
          </a:p>
        </p:txBody>
      </p:sp>
      <p:pic>
        <p:nvPicPr>
          <p:cNvPr id="2060" name="Picture 12" descr="http://remainsofthedesi.files.wordpress.com/2008/09/cows_on_garb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52" y="2895600"/>
            <a:ext cx="4564379" cy="32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58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Living off the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079301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Many Asian countries have long</a:t>
            </a:r>
            <a:r>
              <a:rPr lang="en-US" sz="2800" dirty="0" smtClean="0">
                <a:solidFill>
                  <a:srgbClr val="FF0000"/>
                </a:solidFill>
              </a:rPr>
              <a:t> coastlines</a:t>
            </a:r>
            <a:r>
              <a:rPr lang="en-US" sz="2800" dirty="0" smtClean="0"/>
              <a:t>.  Taking advantage of the natural resources of ocean water and deep harbors, ship repair and shipbuilding are important industries.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world’s leading fishing country is</a:t>
            </a:r>
            <a:r>
              <a:rPr lang="en-US" sz="2800" dirty="0" smtClean="0">
                <a:solidFill>
                  <a:srgbClr val="FF0000"/>
                </a:solidFill>
              </a:rPr>
              <a:t> Japan</a:t>
            </a:r>
            <a:r>
              <a:rPr lang="en-US" sz="2800" dirty="0" smtClean="0"/>
              <a:t>, with China in                                     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place.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Some of the oldest </a:t>
            </a:r>
            <a:r>
              <a:rPr lang="en-US" sz="2800" dirty="0" smtClean="0">
                <a:solidFill>
                  <a:srgbClr val="FF0000"/>
                </a:solidFill>
              </a:rPr>
              <a:t>rainforests</a:t>
            </a:r>
            <a:r>
              <a:rPr lang="en-US" sz="2800" dirty="0" smtClean="0"/>
              <a:t> are in Asia mainly in                                          Indonesia, Malaysia, Thailand, Cambodia, and Laos. 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Few people live in the rainforest, and</a:t>
            </a:r>
            <a:r>
              <a:rPr lang="en-US" sz="2800" dirty="0" smtClean="0">
                <a:solidFill>
                  <a:srgbClr val="FF0000"/>
                </a:solidFill>
              </a:rPr>
              <a:t> deforestation </a:t>
            </a:r>
            <a:r>
              <a:rPr lang="en-US" sz="2800" dirty="0" smtClean="0"/>
              <a:t>is making them disappear.</a:t>
            </a:r>
            <a:endParaRPr lang="en-US" sz="2800" dirty="0"/>
          </a:p>
        </p:txBody>
      </p:sp>
      <p:pic>
        <p:nvPicPr>
          <p:cNvPr id="3074" name="Picture 2" descr="https://s-media-cache-ak0.pinimg.com/236x/93/4e/2a/934e2a456d01b2436ba0e2a90ee334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713" y="3069771"/>
            <a:ext cx="1706001" cy="21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Getting 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Across Asia, transportation systems are largely </a:t>
            </a:r>
            <a:r>
              <a:rPr lang="en-US" sz="2800" dirty="0" smtClean="0">
                <a:solidFill>
                  <a:srgbClr val="FF0000"/>
                </a:solidFill>
              </a:rPr>
              <a:t>undeveloped</a:t>
            </a:r>
            <a:r>
              <a:rPr lang="en-US" sz="2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Most railroads don’t cross</a:t>
            </a:r>
            <a:r>
              <a:rPr lang="en-US" sz="2800" dirty="0" smtClean="0">
                <a:solidFill>
                  <a:srgbClr val="FF0000"/>
                </a:solidFill>
              </a:rPr>
              <a:t> international </a:t>
            </a:r>
            <a:r>
              <a:rPr lang="en-US" sz="2800" dirty="0" smtClean="0"/>
              <a:t>boundaries, road systems are not well developed, and links between                                          countries are often closed because of                                                            disagreements between countries.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Most Asian international travel is by </a:t>
            </a:r>
            <a:r>
              <a:rPr lang="en-US" sz="2800" dirty="0" smtClean="0">
                <a:solidFill>
                  <a:srgbClr val="FF0000"/>
                </a:solidFill>
              </a:rPr>
              <a:t>sea</a:t>
            </a:r>
            <a:r>
              <a:rPr lang="en-US" sz="2800" dirty="0" smtClean="0"/>
              <a:t> or                                                   by</a:t>
            </a:r>
            <a:r>
              <a:rPr lang="en-US" sz="2800" dirty="0" smtClean="0">
                <a:solidFill>
                  <a:srgbClr val="FF0000"/>
                </a:solidFill>
              </a:rPr>
              <a:t> air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122" name="Picture 2" descr="https://d1h69ey09xg1xv.cloudfront.net/wp-content/uploads/2015/11/insurmountable-roadblocks-startup-failure-720x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33" y="3551506"/>
            <a:ext cx="3863101" cy="257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28838"/>
          </a:xfrm>
        </p:spPr>
        <p:txBody>
          <a:bodyPr/>
          <a:lstStyle/>
          <a:p>
            <a:pPr algn="ctr"/>
            <a:r>
              <a:rPr lang="en-US" dirty="0" smtClean="0"/>
              <a:t>Getting 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83871"/>
            <a:ext cx="9720073" cy="47254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How you travel in Asia depends upon where you</a:t>
            </a:r>
            <a:r>
              <a:rPr lang="en-US" sz="2800" dirty="0" smtClean="0">
                <a:solidFill>
                  <a:srgbClr val="FF0000"/>
                </a:solidFill>
              </a:rPr>
              <a:t> live</a:t>
            </a:r>
            <a:r>
              <a:rPr lang="en-US" sz="2800" dirty="0" smtClean="0"/>
              <a:t>.  Walking is a common form of transportation in</a:t>
            </a:r>
            <a:r>
              <a:rPr lang="en-US" sz="2800" dirty="0" smtClean="0">
                <a:solidFill>
                  <a:srgbClr val="FF0000"/>
                </a:solidFill>
              </a:rPr>
              <a:t> rural </a:t>
            </a:r>
            <a:r>
              <a:rPr lang="en-US" sz="2800" dirty="0" smtClean="0"/>
              <a:t>areas, while people in cities use cars and public transportation.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Japanese have a high-speed rail system                                               (The </a:t>
            </a:r>
            <a:r>
              <a:rPr lang="en-US" sz="2800" dirty="0" smtClean="0">
                <a:solidFill>
                  <a:srgbClr val="FF0000"/>
                </a:solidFill>
              </a:rPr>
              <a:t>Bullet</a:t>
            </a:r>
            <a:r>
              <a:rPr lang="en-US" sz="2800" dirty="0" smtClean="0"/>
              <a:t> Train)where trains travel up to                                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199</a:t>
            </a:r>
            <a:r>
              <a:rPr lang="en-US" sz="2800" dirty="0" smtClean="0"/>
              <a:t> mph.  The safe and </a:t>
            </a:r>
            <a:r>
              <a:rPr lang="en-US" sz="2800" dirty="0" smtClean="0">
                <a:solidFill>
                  <a:srgbClr val="FF0000"/>
                </a:solidFill>
              </a:rPr>
              <a:t>comfortable</a:t>
            </a:r>
            <a:r>
              <a:rPr lang="en-US" sz="2800" dirty="0" smtClean="0"/>
              <a:t> rail                                                                       system transports millions of passengers                                                         per year.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Commuters rely on this </a:t>
            </a:r>
            <a:r>
              <a:rPr lang="en-US" sz="2800" dirty="0" smtClean="0">
                <a:solidFill>
                  <a:srgbClr val="FF0000"/>
                </a:solidFill>
              </a:rPr>
              <a:t>long-distance</a:t>
            </a:r>
            <a:r>
              <a:rPr lang="en-US" sz="2800" dirty="0" smtClean="0"/>
              <a:t> rail system to get from city to city in a short amount of time.</a:t>
            </a:r>
            <a:endParaRPr lang="en-US" sz="2800" dirty="0"/>
          </a:p>
        </p:txBody>
      </p:sp>
      <p:pic>
        <p:nvPicPr>
          <p:cNvPr id="6150" name="Picture 6" descr="http://i.dailymail.co.uk/i/pix/2011/03/05/article-1363243-0D798A20000005DC-38_634x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32" y="2615519"/>
            <a:ext cx="3544511" cy="21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30829"/>
            <a:ext cx="9720073" cy="457853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Because of the thriving economy, many people in Beijing, China can afford cars, but the roads are extremely </a:t>
            </a:r>
            <a:r>
              <a:rPr lang="en-US" sz="2800" dirty="0" smtClean="0">
                <a:solidFill>
                  <a:srgbClr val="FF0000"/>
                </a:solidFill>
              </a:rPr>
              <a:t>congested</a:t>
            </a:r>
            <a:r>
              <a:rPr lang="en-US" sz="2800" dirty="0" smtClean="0"/>
              <a:t> (crowded).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Public bus and subway systems are available to ease the traffic problem, and people still use bicycles and walk.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332" y="3688896"/>
            <a:ext cx="42862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646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Tw Cen MT</vt:lpstr>
      <vt:lpstr>Tw Cen MT Condensed</vt:lpstr>
      <vt:lpstr>Wingdings 3</vt:lpstr>
      <vt:lpstr>Integral</vt:lpstr>
      <vt:lpstr>Location, Location, Location </vt:lpstr>
      <vt:lpstr>Lots and Lots of people</vt:lpstr>
      <vt:lpstr>Lots and Lots of people</vt:lpstr>
      <vt:lpstr>Crowded Cities</vt:lpstr>
      <vt:lpstr>Crowded Cities</vt:lpstr>
      <vt:lpstr>Living off the Land</vt:lpstr>
      <vt:lpstr> Getting Around</vt:lpstr>
      <vt:lpstr>Getting Around</vt:lpstr>
      <vt:lpstr>Getting Around</vt:lpstr>
      <vt:lpstr>Getting Around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Location, Location, Location</dc:title>
  <dc:creator>Stephanie Hosch</dc:creator>
  <cp:lastModifiedBy>Lisa Castleman</cp:lastModifiedBy>
  <cp:revision>14</cp:revision>
  <dcterms:created xsi:type="dcterms:W3CDTF">2016-01-11T19:20:18Z</dcterms:created>
  <dcterms:modified xsi:type="dcterms:W3CDTF">2016-01-12T20:12:53Z</dcterms:modified>
</cp:coreProperties>
</file>