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69" r:id="rId3"/>
    <p:sldId id="268" r:id="rId4"/>
    <p:sldId id="275" r:id="rId5"/>
    <p:sldId id="270" r:id="rId6"/>
    <p:sldId id="273" r:id="rId7"/>
    <p:sldId id="274" r:id="rId8"/>
    <p:sldId id="272" r:id="rId9"/>
    <p:sldId id="271" r:id="rId10"/>
    <p:sldId id="264" r:id="rId11"/>
    <p:sldId id="257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128FC-5ED7-4743-A917-11014FE16FA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BE59A-D2E6-4BEA-B28D-051D31431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5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A498B-FB52-408B-81BD-AB453D2C4CCB}" type="slidenum">
              <a:rPr lang="en-US"/>
              <a:pPr/>
              <a:t>11</a:t>
            </a:fld>
            <a:endParaRPr 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8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FE927-6ED4-4DB0-B812-F56604AD0BD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64C1-191C-4ACD-8150-1623E34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71600"/>
            <a:ext cx="4419600" cy="2895600"/>
          </a:xfrm>
        </p:spPr>
        <p:txBody>
          <a:bodyPr/>
          <a:lstStyle/>
          <a:p>
            <a:r>
              <a:rPr lang="en-US" sz="6000"/>
              <a:t>Muscular System</a:t>
            </a:r>
          </a:p>
        </p:txBody>
      </p:sp>
      <p:pic>
        <p:nvPicPr>
          <p:cNvPr id="2052" name="Picture 4" descr="smmuscular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143000"/>
            <a:ext cx="4176713" cy="4724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Types of Muscle</a:t>
            </a:r>
          </a:p>
        </p:txBody>
      </p:sp>
      <p:pic>
        <p:nvPicPr>
          <p:cNvPr id="8196" name="Picture 4" descr="06T01a_MuscleComparisons_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905000"/>
            <a:ext cx="7242175" cy="47625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1328" name="Picture 16" descr="Life-EndOfSlide-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9900" y="5549900"/>
            <a:ext cx="1054100" cy="863600"/>
          </a:xfrm>
          <a:prstGeom prst="rect">
            <a:avLst/>
          </a:prstGeom>
          <a:noFill/>
        </p:spPr>
      </p:pic>
      <p:sp>
        <p:nvSpPr>
          <p:cNvPr id="781314" name="Rectangle 2"/>
          <p:cNvSpPr>
            <a:spLocks noChangeArrowheads="1"/>
          </p:cNvSpPr>
          <p:nvPr/>
        </p:nvSpPr>
        <p:spPr bwMode="auto">
          <a:xfrm>
            <a:off x="3911600" y="23813"/>
            <a:ext cx="30559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- The Muscular System</a:t>
            </a:r>
          </a:p>
        </p:txBody>
      </p:sp>
      <p:sp>
        <p:nvSpPr>
          <p:cNvPr id="78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Muscles at Work</a:t>
            </a:r>
          </a:p>
        </p:txBody>
      </p:sp>
      <p:sp>
        <p:nvSpPr>
          <p:cNvPr id="781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Because muscle cells can only contract, not extend, skeletal muscles must work in pairs. While one muscle contracts, the other muscle in the pair relaxes to its original length.</a:t>
            </a:r>
          </a:p>
        </p:txBody>
      </p:sp>
      <p:pic>
        <p:nvPicPr>
          <p:cNvPr id="781320" name="Picture 8" descr="BonesMS_D26-27_Pairs3a_sx5329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10000"/>
            <a:ext cx="3976688" cy="2578100"/>
          </a:xfrm>
          <a:prstGeom prst="rect">
            <a:avLst/>
          </a:prstGeom>
          <a:noFill/>
        </p:spPr>
      </p:pic>
      <p:pic>
        <p:nvPicPr>
          <p:cNvPr id="781321" name="Picture 9" descr="BonesMS_D26-27_Pairs3b_sx5329b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581400"/>
            <a:ext cx="3519488" cy="2955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84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Effects of Exercise on Muscle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1143000"/>
            <a:ext cx="693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Aerobics result in stronger muscles due to increase blood supply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Muscle fibers increase mitochondria and oxygen storage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en-US" sz="2800" b="1" dirty="0"/>
              <a:t>Muscle becomes more fatigue </a:t>
            </a:r>
            <a:endParaRPr lang="en-US" sz="2800" b="1" dirty="0" smtClean="0"/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800" b="1" dirty="0" smtClean="0"/>
              <a:t>resistant</a:t>
            </a:r>
            <a:endParaRPr lang="en-US" sz="2800" b="1" dirty="0"/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 enlarges to pump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more blood to body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Does not increase skeletal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muscle size</a:t>
            </a:r>
          </a:p>
        </p:txBody>
      </p:sp>
      <p:pic>
        <p:nvPicPr>
          <p:cNvPr id="48132" name="Picture 5" descr="http://www.deafblindscotland.org.uk/i/stephenjoy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667000"/>
            <a:ext cx="2908300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5105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Results of increased muscle use from resistance training</a:t>
            </a:r>
          </a:p>
          <a:p>
            <a:pPr eaLnBrk="1" hangingPunct="1">
              <a:defRPr/>
            </a:pPr>
            <a:r>
              <a:rPr lang="en-US" dirty="0" smtClean="0"/>
              <a:t>Individual muscle cells make more contractile filaments &amp; connective tissue increases</a:t>
            </a:r>
          </a:p>
          <a:p>
            <a:pPr lvl="1" eaLnBrk="1" hangingPunct="1">
              <a:defRPr/>
            </a:pPr>
            <a:r>
              <a:rPr lang="en-US" sz="2400" dirty="0" smtClean="0"/>
              <a:t>Increase in muscle size</a:t>
            </a:r>
          </a:p>
          <a:p>
            <a:pPr lvl="1" eaLnBrk="1" hangingPunct="1">
              <a:defRPr/>
            </a:pPr>
            <a:r>
              <a:rPr lang="en-US" sz="2400" dirty="0" smtClean="0"/>
              <a:t>Increase in muscle strength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84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Effects of Exercise on Muscle</a:t>
            </a:r>
          </a:p>
        </p:txBody>
      </p:sp>
      <p:pic>
        <p:nvPicPr>
          <p:cNvPr id="49156" name="Picture 2" descr="http://www.alexjimenez.net/photos/backDb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828800"/>
            <a:ext cx="3810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muscles work?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Muscles can't push. They pull. </a:t>
            </a:r>
          </a:p>
          <a:p>
            <a:r>
              <a:rPr lang="en-US"/>
              <a:t>Muscles often work in pairs so that they can pull in different or opposite directions, like a finger that moves in different directions. </a:t>
            </a:r>
          </a:p>
        </p:txBody>
      </p:sp>
      <p:pic>
        <p:nvPicPr>
          <p:cNvPr id="6153" name="Picture 9" descr="MCj039100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267200"/>
            <a:ext cx="1674813" cy="2125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Muscular </a:t>
            </a:r>
            <a:r>
              <a:rPr lang="en-US" dirty="0" smtClean="0"/>
              <a:t>System: Involuntary/Voluntary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muscular system moves the body.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body has over 600 muscles.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 muscles are called </a:t>
            </a:r>
            <a:r>
              <a:rPr lang="en-US" sz="2800" dirty="0">
                <a:solidFill>
                  <a:srgbClr val="FF0000"/>
                </a:solidFill>
              </a:rPr>
              <a:t>voluntary</a:t>
            </a:r>
            <a:r>
              <a:rPr lang="en-US" sz="2800" dirty="0"/>
              <a:t>, that means that you choose to use them. How active you are depends on how much use they get!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 muscles are called </a:t>
            </a:r>
            <a:r>
              <a:rPr lang="en-US" sz="2800" dirty="0">
                <a:solidFill>
                  <a:srgbClr val="FF0000"/>
                </a:solidFill>
              </a:rPr>
              <a:t>involuntary</a:t>
            </a:r>
            <a:r>
              <a:rPr lang="en-US" sz="2800" dirty="0"/>
              <a:t> because they work without you thinking about them. These are muscles like the heart and digestive system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Ligaments are strong connective tissue that </a:t>
            </a:r>
            <a:r>
              <a:rPr lang="en-US" sz="2800" smtClean="0"/>
              <a:t>attaches muscle to bone.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Function of Muscles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2672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Produce movement</a:t>
            </a:r>
          </a:p>
          <a:p>
            <a:pPr eaLnBrk="1" hangingPunct="1">
              <a:defRPr/>
            </a:pPr>
            <a:r>
              <a:rPr lang="en-US" smtClean="0"/>
              <a:t>Maintain posture</a:t>
            </a:r>
          </a:p>
          <a:p>
            <a:pPr eaLnBrk="1" hangingPunct="1">
              <a:defRPr/>
            </a:pPr>
            <a:r>
              <a:rPr lang="en-US" smtClean="0"/>
              <a:t>Stabilize joints</a:t>
            </a:r>
          </a:p>
          <a:p>
            <a:pPr eaLnBrk="1" hangingPunct="1">
              <a:defRPr/>
            </a:pPr>
            <a:r>
              <a:rPr lang="en-US" smtClean="0"/>
              <a:t>Generate heat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2292" name="Picture 5" descr="DSCF3031-lo-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90600"/>
            <a:ext cx="42465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28600"/>
            <a:ext cx="8305800" cy="11652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/>
              <a:t>The Muscular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90600"/>
            <a:ext cx="5410200" cy="5181600"/>
          </a:xfrm>
        </p:spPr>
        <p:txBody>
          <a:bodyPr/>
          <a:lstStyle/>
          <a:p>
            <a:pPr algn="l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/>
              <a:t>Muscles are responsible for all types of body movement</a:t>
            </a:r>
          </a:p>
          <a:p>
            <a:pPr algn="l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/>
              <a:t>Three basic muscle types are found in the body</a:t>
            </a:r>
          </a:p>
          <a:p>
            <a:pPr marL="457200" lvl="1" indent="0" algn="ctr" eaLnBrk="1" hangingPunct="1">
              <a:defRPr/>
            </a:pPr>
            <a:r>
              <a:rPr lang="en-US" smtClean="0"/>
              <a:t>Skeletal muscle</a:t>
            </a:r>
          </a:p>
          <a:p>
            <a:pPr marL="457200" lvl="1" indent="0" algn="ctr" eaLnBrk="1" hangingPunct="1">
              <a:defRPr/>
            </a:pPr>
            <a:r>
              <a:rPr lang="en-US" smtClean="0"/>
              <a:t>Cardiac muscle</a:t>
            </a:r>
          </a:p>
          <a:p>
            <a:pPr marL="457200" lvl="1" indent="0" algn="ctr" eaLnBrk="1" hangingPunct="1">
              <a:defRPr/>
            </a:pPr>
            <a:r>
              <a:rPr lang="en-US" smtClean="0"/>
              <a:t>Smooth muscle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smtClean="0"/>
          </a:p>
        </p:txBody>
      </p:sp>
      <p:pic>
        <p:nvPicPr>
          <p:cNvPr id="3076" name="Picture 5" descr="199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76400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527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Skeletal Muscle Characteristics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3276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Most are attached by tendons to bones.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5124" name="Picture 8" descr="tendons-fo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62000"/>
            <a:ext cx="5638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Skeletal Muscle Characteristics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1534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Cells are multinucleate</a:t>
            </a:r>
          </a:p>
          <a:p>
            <a:pPr eaLnBrk="1" hangingPunct="1">
              <a:defRPr/>
            </a:pPr>
            <a:r>
              <a:rPr lang="en-US" sz="2800" b="1" smtClean="0"/>
              <a:t>Striated</a:t>
            </a:r>
            <a:r>
              <a:rPr lang="en-US" sz="2800" smtClean="0"/>
              <a:t> – have visible banding</a:t>
            </a:r>
          </a:p>
          <a:p>
            <a:pPr eaLnBrk="1" hangingPunct="1">
              <a:defRPr/>
            </a:pPr>
            <a:r>
              <a:rPr lang="en-US" sz="2800" b="1" smtClean="0"/>
              <a:t>Voluntary</a:t>
            </a:r>
            <a:r>
              <a:rPr lang="en-US" sz="2800" smtClean="0"/>
              <a:t> – subject to conscious control</a:t>
            </a:r>
          </a:p>
          <a:p>
            <a:pPr eaLnBrk="1" hangingPunct="1">
              <a:defRPr/>
            </a:pPr>
            <a:r>
              <a:rPr lang="en-US" sz="2800" smtClean="0"/>
              <a:t>Cells are surrounded and bundled by connective tissue</a:t>
            </a:r>
          </a:p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6148" name="Picture 5" descr="Skelmus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467100"/>
            <a:ext cx="67818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Cardiac Muscle Characteristics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191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Has striations</a:t>
            </a:r>
          </a:p>
          <a:p>
            <a:pPr eaLnBrk="1" hangingPunct="1">
              <a:defRPr/>
            </a:pPr>
            <a:r>
              <a:rPr lang="en-US" smtClean="0"/>
              <a:t>Usually has a single nucleus</a:t>
            </a:r>
          </a:p>
          <a:p>
            <a:pPr eaLnBrk="1" hangingPunct="1">
              <a:defRPr/>
            </a:pPr>
            <a:r>
              <a:rPr lang="en-US" smtClean="0"/>
              <a:t>Joined to another muscle cell at an intercalated disc</a:t>
            </a:r>
          </a:p>
          <a:p>
            <a:pPr eaLnBrk="1" hangingPunct="1">
              <a:defRPr/>
            </a:pPr>
            <a:r>
              <a:rPr lang="en-US" smtClean="0"/>
              <a:t>Involuntary</a:t>
            </a:r>
          </a:p>
          <a:p>
            <a:pPr eaLnBrk="1" hangingPunct="1">
              <a:defRPr/>
            </a:pPr>
            <a:r>
              <a:rPr lang="en-US" smtClean="0"/>
              <a:t>Found only in the heart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 l="15274" t="53207" r="18079" b="4941"/>
          <a:stretch>
            <a:fillRect/>
          </a:stretch>
        </p:blipFill>
        <p:spPr bwMode="auto">
          <a:xfrm>
            <a:off x="4572000" y="1219200"/>
            <a:ext cx="419100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Smooth Muscle Characteristics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1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Has no striations</a:t>
            </a:r>
          </a:p>
          <a:p>
            <a:pPr eaLnBrk="1" hangingPunct="1">
              <a:defRPr/>
            </a:pPr>
            <a:r>
              <a:rPr lang="en-US" smtClean="0"/>
              <a:t>Spindle-shaped cells</a:t>
            </a:r>
          </a:p>
          <a:p>
            <a:pPr eaLnBrk="1" hangingPunct="1">
              <a:defRPr/>
            </a:pPr>
            <a:r>
              <a:rPr lang="en-US" smtClean="0"/>
              <a:t>Single nucleus</a:t>
            </a:r>
          </a:p>
          <a:p>
            <a:pPr eaLnBrk="1" hangingPunct="1">
              <a:defRPr/>
            </a:pPr>
            <a:r>
              <a:rPr lang="en-US" smtClean="0"/>
              <a:t>Involuntary – no conscious control</a:t>
            </a:r>
          </a:p>
          <a:p>
            <a:pPr eaLnBrk="1" hangingPunct="1">
              <a:defRPr/>
            </a:pPr>
            <a:r>
              <a:rPr lang="en-US" smtClean="0"/>
              <a:t>Found mainly in the walls of hollow organs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 l="15302" t="5992" r="12497" b="45863"/>
          <a:stretch>
            <a:fillRect/>
          </a:stretch>
        </p:blipFill>
        <p:spPr bwMode="auto">
          <a:xfrm>
            <a:off x="4773613" y="1371600"/>
            <a:ext cx="4370387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362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Muscular System</vt:lpstr>
      <vt:lpstr>How do muscles work?</vt:lpstr>
      <vt:lpstr>Muscular System: Involuntary/Voluntary</vt:lpstr>
      <vt:lpstr>Function of Muscles</vt:lpstr>
      <vt:lpstr>The Muscular System</vt:lpstr>
      <vt:lpstr>Skeletal Muscle Characteristics</vt:lpstr>
      <vt:lpstr>Skeletal Muscle Characteristics</vt:lpstr>
      <vt:lpstr>Cardiac Muscle Characteristics</vt:lpstr>
      <vt:lpstr>Smooth Muscle Characteristics</vt:lpstr>
      <vt:lpstr>Comparison of Types of Muscle</vt:lpstr>
      <vt:lpstr>Muscles at Work</vt:lpstr>
      <vt:lpstr>Effects of Exercise on Muscle</vt:lpstr>
      <vt:lpstr>Effects of Exercise on Muscle</vt:lpstr>
    </vt:vector>
  </TitlesOfParts>
  <Company>Forsyth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Muscular System </dc:title>
  <dc:creator>bsavage</dc:creator>
  <cp:lastModifiedBy>Amy Cochran</cp:lastModifiedBy>
  <cp:revision>7</cp:revision>
  <dcterms:created xsi:type="dcterms:W3CDTF">2011-02-04T15:12:38Z</dcterms:created>
  <dcterms:modified xsi:type="dcterms:W3CDTF">2016-11-29T14:13:37Z</dcterms:modified>
</cp:coreProperties>
</file>