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300" r:id="rId21"/>
    <p:sldId id="278" r:id="rId22"/>
    <p:sldId id="301" r:id="rId23"/>
    <p:sldId id="279" r:id="rId24"/>
    <p:sldId id="280" r:id="rId25"/>
    <p:sldId id="302" r:id="rId26"/>
    <p:sldId id="281" r:id="rId27"/>
    <p:sldId id="299" r:id="rId28"/>
    <p:sldId id="282" r:id="rId29"/>
    <p:sldId id="284" r:id="rId30"/>
    <p:sldId id="286" r:id="rId31"/>
    <p:sldId id="295" r:id="rId32"/>
    <p:sldId id="294" r:id="rId33"/>
    <p:sldId id="293" r:id="rId34"/>
    <p:sldId id="297" r:id="rId35"/>
    <p:sldId id="292" r:id="rId36"/>
    <p:sldId id="298" r:id="rId37"/>
    <p:sldId id="291" r:id="rId38"/>
    <p:sldId id="290" r:id="rId39"/>
    <p:sldId id="289" r:id="rId40"/>
    <p:sldId id="296" r:id="rId41"/>
    <p:sldId id="287" r:id="rId42"/>
    <p:sldId id="285" r:id="rId43"/>
    <p:sldId id="26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E79"/>
    <a:srgbClr val="34B1C0"/>
    <a:srgbClr val="B4E1E7"/>
    <a:srgbClr val="B2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E1AE-CFA9-4AEA-A142-A162F85C8B3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8217"/>
            <a:ext cx="8482817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20052" y="1511340"/>
            <a:ext cx="57518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Comparing</a:t>
            </a:r>
          </a:p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941" y="5172074"/>
            <a:ext cx="709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&amp; Nigeria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6212" y="0"/>
            <a:ext cx="979960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Gross Domestic</a:t>
            </a:r>
          </a:p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350" y="2623363"/>
            <a:ext cx="10003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GDP is the total value of all the goods and services produced in that country in one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measures how rich or poor a country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shows if the country’s economy is getting better or worse.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Raising the GDP of a country can improve the country’s standard of living.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4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01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“Gifts of Nature”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are important to countries because without them, countries must import the resources they need (can be costly).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country is better off if it can use its own resources to supply the needs of its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a country has many natural resources, it can trade/sell them with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37353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1932" y="0"/>
            <a:ext cx="878817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Capital Goods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capital goods: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 factories, machines, technologies, buildings, and property needed by businesses to operate.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If a business is to be successful, it cannot let its equipment break down or have its buildings fall apart.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 technology can help a business produce more goods for a cheaper price.</a:t>
            </a:r>
          </a:p>
        </p:txBody>
      </p:sp>
    </p:spTree>
    <p:extLst>
      <p:ext uri="{BB962C8B-B14F-4D97-AF65-F5344CB8AC3E}">
        <p14:creationId xmlns:p14="http://schemas.microsoft.com/office/powerpoint/2010/main" val="240684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3582" y="0"/>
            <a:ext cx="916488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Human Capital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human capital.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 is the knowledge and skills that make it possible for workers to earn a living producing goods and services.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includes education, training, skills, and healthcare of the workers in a business or country.</a:t>
            </a:r>
          </a:p>
        </p:txBody>
      </p:sp>
    </p:spTree>
    <p:extLst>
      <p:ext uri="{BB962C8B-B14F-4D97-AF65-F5344CB8AC3E}">
        <p14:creationId xmlns:p14="http://schemas.microsoft.com/office/powerpoint/2010/main" val="323220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904" y="0"/>
            <a:ext cx="1087624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who provide the money to start and operate a business are called entrepreneurs.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people risk their own money and time because they believe their business ideas will make a profit.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 must organize their businesses well for them to be successful 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bring together natural, human, and capital resources to produce foods or services to be provided by their businesses.</a:t>
            </a:r>
          </a:p>
        </p:txBody>
      </p:sp>
    </p:spTree>
    <p:extLst>
      <p:ext uri="{BB962C8B-B14F-4D97-AF65-F5344CB8AC3E}">
        <p14:creationId xmlns:p14="http://schemas.microsoft.com/office/powerpoint/2010/main" val="42690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32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Not every country can produce all of the goods and services it needs.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specialize in producing those goods and services they can provide best and most efficiently.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look for others who may need these goods and services so they can sell their products.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money earned by such sales then allows the purchase of goods and services the first county is unable to produce.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international trade, no country can be completely self-sufficient (produce all the goods and services it needs).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Specialization creates a way to build a profitable economy and to earn money to buy items that cannot be made locally.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7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4" y="457200"/>
            <a:ext cx="797563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57948" y="2355801"/>
            <a:ext cx="707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 Africa’s</a:t>
            </a:r>
          </a:p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2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88" y="0"/>
            <a:ext cx="110832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has a technologically advanced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actually closer to a market system than it is to a command one; however, there is some government regulation and control among industries.</a:t>
            </a:r>
          </a:p>
          <a:p>
            <a:pPr lvl="1">
              <a:lnSpc>
                <a:spcPct val="90000"/>
              </a:lnSpc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is economically strong.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one of the strongest economies in Africa.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Africa’s GDP is $592 billion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26</a:t>
            </a:r>
            <a:r>
              <a:rPr lang="en-US" sz="40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$11,600.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4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23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South Africa’s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gold, chromium, antimony, coal, iron ore, manganese, nickel, phosphates, tin, rare earth elements, uranium, gem diamonds, platinum, copper, vanadium, salt, natural gas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has rich deposits of gold, diamonds, platinum, and other metals.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world’s largest producer of platinum, gold, and chromium. </a:t>
            </a:r>
            <a:r>
              <a:rPr lang="en-US" sz="2800" dirty="0" smtClean="0">
                <a:effectLst/>
              </a:rPr>
              <a:t> 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3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37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4400" dirty="0"/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SS7E1 The student will analyze different economic systems.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Compare how traditional, command, and market economies answer the economic questions of (1) what to produce, (2) how to produce, and (3) for whom to produce. </a:t>
            </a: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how most countries have a mixed economy located on a continuum between pure market and pure command. </a:t>
            </a: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Compare and contrast the economic systems in South Africa and Nigeria. </a:t>
            </a:r>
          </a:p>
        </p:txBody>
      </p:sp>
    </p:spTree>
    <p:extLst>
      <p:ext uri="{BB962C8B-B14F-4D97-AF65-F5344CB8AC3E}">
        <p14:creationId xmlns:p14="http://schemas.microsoft.com/office/powerpoint/2010/main" val="2886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351" y="1991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Finsch Diamond Mine, South Africa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983101"/>
            <a:ext cx="8596767" cy="54582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58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9.9%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corn, wheat, sugarcane, fruits, vegetables, beef, poultry, mutton, wool, dairy products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3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128345" y="516371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Cattle Ranch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9" y="177617"/>
            <a:ext cx="8251622" cy="42770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20" y="3429000"/>
            <a:ext cx="4868089" cy="32372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South Africa’s factories?</a:t>
            </a:r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Mining materials, automobile assembly, metalworking, machinery, textiles, iron and steel, chemicals, fertilizer, foodstuffs, commercial ship repair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service industry accounts for 65% of South Africa’s economy – areas such as insurance, banking, retail, and tourism.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1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gold, diamonds, platinum, other metals and minerals, machinery and 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has specialized in the development of its mineral wealth and has a thriving metals industry. </a:t>
            </a: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04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76212"/>
            <a:ext cx="9753600" cy="6505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322904" y="1991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Platinum Mining in South Africa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19" y="4327776"/>
            <a:ext cx="2847462" cy="21027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612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93%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students drop out of school when they are 13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years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old.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45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8909" y="470732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School Equality?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99" y="2111014"/>
            <a:ext cx="7134901" cy="4744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4" y="0"/>
            <a:ext cx="6113004" cy="37798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44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2"/>
            <a:ext cx="12192000" cy="5978769"/>
          </a:xfrm>
        </p:spPr>
      </p:pic>
    </p:spTree>
    <p:extLst>
      <p:ext uri="{BB962C8B-B14F-4D97-AF65-F5344CB8AC3E}">
        <p14:creationId xmlns:p14="http://schemas.microsoft.com/office/powerpoint/2010/main" val="8573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5664" y="0"/>
            <a:ext cx="125634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22.7% of South Africa’s workforce is unemployed.</a:t>
            </a:r>
          </a:p>
          <a:p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31.3% of South Africa’s population live below the poverty line and cannot meet basic needs. </a:t>
            </a:r>
          </a:p>
        </p:txBody>
      </p:sp>
    </p:spTree>
    <p:extLst>
      <p:ext uri="{BB962C8B-B14F-4D97-AF65-F5344CB8AC3E}">
        <p14:creationId xmlns:p14="http://schemas.microsoft.com/office/powerpoint/2010/main" val="151002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8217"/>
            <a:ext cx="8482817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20052" y="1511340"/>
            <a:ext cx="57518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Comparing</a:t>
            </a:r>
          </a:p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941" y="5172074"/>
            <a:ext cx="709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&amp; Nigeria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16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4" y="457200"/>
            <a:ext cx="797563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07749" y="1905506"/>
            <a:ext cx="617649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Nigeria’s</a:t>
            </a:r>
          </a:p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96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88" y="0"/>
            <a:ext cx="110832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Like all countries with democracies, Nigeria has a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However, because of a long period of military dictatorship, Nigeria’s poorly organized economy is struggling to move away from a command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Nigeria would like to become a strong leader in the world’s oil market, but poor organization and corruption are obstacles that the country must correct and overcome. </a:t>
            </a:r>
          </a:p>
        </p:txBody>
      </p:sp>
    </p:spTree>
    <p:extLst>
      <p:ext uri="{BB962C8B-B14F-4D97-AF65-F5344CB8AC3E}">
        <p14:creationId xmlns:p14="http://schemas.microsoft.com/office/powerpoint/2010/main" val="3033937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Nigeria’s GDP is $455.5 billion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31</a:t>
            </a:r>
            <a:r>
              <a:rPr lang="en-US" sz="40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$2,800.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6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23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Nigeria’s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natural gas, petroleum, tin, iron ore, coal, limestone, niobium, lead, zinc, &amp; arable land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Nigeria has rich oil deposits.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country's petroleum sector is the focus of Nigeria’s economy.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 gets almost 17% of its imported oil from Nigeria.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03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6892" y="-844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Nigerian Oil Spill,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" y="584775"/>
            <a:ext cx="7899126" cy="5273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68" y="4047551"/>
            <a:ext cx="5206839" cy="26701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369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38.97%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cocoa, peanuts, cotton, palm oil, corn, rice, sorghum, millet, cassava (tapioca), yams, rubber, cattle, sheep, goats, pigs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 timber, fish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30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Currency 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0" y="583883"/>
            <a:ext cx="7092813" cy="585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2" y="2028048"/>
            <a:ext cx="5417766" cy="3250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791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Nigeria’s factories?</a:t>
            </a:r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crude oil, coal, tin, columbite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 rubber products, wood, hides and skins, textiles, cement and other construction materials, food products, footwear, chemicals, fertilizer, printing, ceramics, steel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Agriculture accounts for 70% of Nigeria’s economy.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Nigeria’s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petroleum and petroleum products (95%), cocoa, &amp; rubber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Nigeria specializes in exporting oil.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emphasis on oil production has left other parts of Nigeria’s economy disorganized.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Nigeria has to import food to feed its growing population. </a:t>
            </a:r>
          </a:p>
        </p:txBody>
      </p:sp>
    </p:spTree>
    <p:extLst>
      <p:ext uri="{BB962C8B-B14F-4D97-AF65-F5344CB8AC3E}">
        <p14:creationId xmlns:p14="http://schemas.microsoft.com/office/powerpoint/2010/main" val="796761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Males – 72.1%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Females – 50.4%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Males – 10 years old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Females – 8 years old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3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6423" y="0"/>
            <a:ext cx="76991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Economic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algn="ctr"/>
            <a:r>
              <a:rPr lang="en-US" sz="2800" b="1" dirty="0" smtClean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  <a:endParaRPr lang="en-US" sz="2800" b="1" dirty="0">
              <a:latin typeface="DK Sleepy Time" pitchFamily="50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51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465969" y="1991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Nigerian School</a:t>
            </a:r>
          </a:p>
        </p:txBody>
      </p:sp>
    </p:spTree>
    <p:extLst>
      <p:ext uri="{BB962C8B-B14F-4D97-AF65-F5344CB8AC3E}">
        <p14:creationId xmlns:p14="http://schemas.microsoft.com/office/powerpoint/2010/main" val="974380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5664" y="0"/>
            <a:ext cx="125634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23.9% of Nigeria’s workforce is unemployed.</a:t>
            </a:r>
          </a:p>
          <a:p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70% of Nigeria’s population cannot meet basic needs.  </a:t>
            </a:r>
          </a:p>
        </p:txBody>
      </p:sp>
    </p:spTree>
    <p:extLst>
      <p:ext uri="{BB962C8B-B14F-4D97-AF65-F5344CB8AC3E}">
        <p14:creationId xmlns:p14="http://schemas.microsoft.com/office/powerpoint/2010/main" val="1030944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52702" y="0"/>
            <a:ext cx="1249752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Currency Exchange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Currency exchange is the price of one country’s currency compared to another.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10.23 South African rand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158.4 Nigerian naira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South African rand = 15.5 Nigerian naira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mean?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Africa’s economy is stronger than Nigeria’s, but the US’s economy is much stronger than both.</a:t>
            </a:r>
          </a:p>
        </p:txBody>
      </p:sp>
    </p:spTree>
    <p:extLst>
      <p:ext uri="{BB962C8B-B14F-4D97-AF65-F5344CB8AC3E}">
        <p14:creationId xmlns:p14="http://schemas.microsoft.com/office/powerpoint/2010/main" val="2339714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214"/>
            <a:ext cx="9144000" cy="934188"/>
          </a:xfrm>
        </p:spPr>
        <p:txBody>
          <a:bodyPr/>
          <a:lstStyle/>
          <a:p>
            <a:r>
              <a:rPr lang="en-US" dirty="0" smtClean="0">
                <a:latin typeface="KG Second Chances Solid" panose="02000000000000000000" pitchFamily="2" charset="0"/>
              </a:rPr>
              <a:t>Credits: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90" y="1361114"/>
            <a:ext cx="11457904" cy="48078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Facts &amp; Statistics were found via CIA World </a:t>
            </a:r>
            <a:r>
              <a:rPr lang="en-US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Factbook</a:t>
            </a: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November 2013. All photos were found via Creative Commons and labeled for reuse.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l"/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Backgrounds &amp; Graphics: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41" y="4933950"/>
            <a:ext cx="1962150" cy="19240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6" y="2728550"/>
            <a:ext cx="2026285" cy="15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97" y="5135771"/>
            <a:ext cx="1585328" cy="157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364" y="2728550"/>
            <a:ext cx="1516380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692" y="0"/>
            <a:ext cx="114306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will make what they always made &amp; 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u="sng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Bartering</a:t>
            </a: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examples: villages in Africa &amp; South America, the Inuit in Canada, Aborigines in Australia</a:t>
            </a:r>
            <a:endParaRPr lang="en-US" sz="2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4514" y="0"/>
            <a:ext cx="124610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has not been very successful.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0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3740" y="0"/>
            <a:ext cx="1070453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Some Examples:  US, UK, Australia, etc.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3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3147" y="0"/>
            <a:ext cx="544572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3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6431" y="0"/>
            <a:ext cx="76991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Factors of Production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4 factors of production that influence economic growth within a country: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available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Capital Goods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presence or absence of these 4 factors determine the country’s Gross Domestic Product (GDP) for the year.</a:t>
            </a:r>
          </a:p>
        </p:txBody>
      </p:sp>
    </p:spTree>
    <p:extLst>
      <p:ext uri="{BB962C8B-B14F-4D97-AF65-F5344CB8AC3E}">
        <p14:creationId xmlns:p14="http://schemas.microsoft.com/office/powerpoint/2010/main" val="337387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1907</Words>
  <Application>Microsoft Office PowerPoint</Application>
  <PresentationFormat>Widescreen</PresentationFormat>
  <Paragraphs>238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DK Sleepy Time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22</cp:revision>
  <dcterms:created xsi:type="dcterms:W3CDTF">2013-11-05T15:51:20Z</dcterms:created>
  <dcterms:modified xsi:type="dcterms:W3CDTF">2016-09-28T14:09:14Z</dcterms:modified>
</cp:coreProperties>
</file>