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4" r:id="rId5"/>
    <p:sldId id="260" r:id="rId6"/>
    <p:sldId id="261" r:id="rId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E60CC4A-CEF1-40B4-BF43-975DA61B98E7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7AEE9DE-58FC-44D5-946C-8BBE22B769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14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EB3691A-3BF0-4E40-8C8D-0F8D06ADCD7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188EA9A-99BD-4D9A-A75E-E72760680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46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C0188-22D8-4232-8E92-EAD58A96F7D7}" type="slidenum">
              <a:rPr lang="en-US"/>
              <a:pPr/>
              <a:t>3</a:t>
            </a:fld>
            <a:endParaRPr lang="en-US"/>
          </a:p>
        </p:txBody>
      </p:sp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86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6E96748-AB08-47FD-AF4B-C05744AD552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57D28F7-95A6-4C38-B95B-C8786C465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6748-AB08-47FD-AF4B-C05744AD552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8F7-95A6-4C38-B95B-C8786C465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6748-AB08-47FD-AF4B-C05744AD552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8F7-95A6-4C38-B95B-C8786C465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6748-AB08-47FD-AF4B-C05744AD552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8F7-95A6-4C38-B95B-C8786C465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6748-AB08-47FD-AF4B-C05744AD552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8F7-95A6-4C38-B95B-C8786C465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6748-AB08-47FD-AF4B-C05744AD552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8F7-95A6-4C38-B95B-C8786C465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E96748-AB08-47FD-AF4B-C05744AD552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7D28F7-95A6-4C38-B95B-C8786C4659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6E96748-AB08-47FD-AF4B-C05744AD552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57D28F7-95A6-4C38-B95B-C8786C465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6748-AB08-47FD-AF4B-C05744AD552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8F7-95A6-4C38-B95B-C8786C465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6748-AB08-47FD-AF4B-C05744AD552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8F7-95A6-4C38-B95B-C8786C465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6748-AB08-47FD-AF4B-C05744AD552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8F7-95A6-4C38-B95B-C8786C465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6E96748-AB08-47FD-AF4B-C05744AD552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57D28F7-95A6-4C38-B95B-C8786C465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</a:t>
            </a:r>
            <a:r>
              <a:rPr lang="en-US" dirty="0" err="1"/>
              <a:t>Integumentary</a:t>
            </a:r>
            <a:r>
              <a:rPr lang="en-US" dirty="0"/>
              <a:t> </a:t>
            </a:r>
            <a:r>
              <a:rPr lang="en-US" dirty="0" smtClean="0"/>
              <a:t>System</a:t>
            </a:r>
            <a:br>
              <a:rPr lang="en-US" dirty="0" smtClean="0"/>
            </a:br>
            <a:r>
              <a:rPr lang="en-US" dirty="0" smtClean="0"/>
              <a:t>(the skin)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13.4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</a:t>
            </a:r>
            <a:r>
              <a:rPr lang="en-US"/>
              <a:t>the </a:t>
            </a:r>
            <a:r>
              <a:rPr lang="en-US" smtClean="0"/>
              <a:t>Skin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Temperature Regulation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Sweat glands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Sensation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Root </a:t>
            </a:r>
            <a:r>
              <a:rPr lang="en-US" sz="2400" dirty="0"/>
              <a:t>hair plexuses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Pain and heat/cold receptors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Blood </a:t>
            </a:r>
            <a:r>
              <a:rPr lang="en-US" sz="2800" dirty="0"/>
              <a:t>Reservoir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Shunts more blood into the circulation when needed.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Excretion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Vitamin D Production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Protection for the Body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ChangeArrowheads="1"/>
          </p:cNvSpPr>
          <p:nvPr/>
        </p:nvSpPr>
        <p:spPr bwMode="auto">
          <a:xfrm>
            <a:off x="3911600" y="23813"/>
            <a:ext cx="14573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- The Skin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/>
              <a:t>The Epidermis</a:t>
            </a:r>
          </a:p>
        </p:txBody>
      </p:sp>
      <p:sp>
        <p:nvSpPr>
          <p:cNvPr id="760836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/>
              <a:t>The skin is organized into two main layers: the epidermis and the dermis.</a:t>
            </a:r>
          </a:p>
        </p:txBody>
      </p:sp>
      <p:pic>
        <p:nvPicPr>
          <p:cNvPr id="760837" name="Picture 5" descr="BonesMS_D32-33_Skin1_sx5331b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09800"/>
            <a:ext cx="6034088" cy="4403725"/>
          </a:xfrm>
          <a:prstGeom prst="rect">
            <a:avLst/>
          </a:prstGeom>
          <a:noFill/>
        </p:spPr>
      </p:pic>
      <p:pic>
        <p:nvPicPr>
          <p:cNvPr id="760838" name="Picture 6" descr="BonesMS_D32-33_Skin2_sx5331b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0300" y="2540000"/>
            <a:ext cx="4025900" cy="16208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:\Media\Images\ch05\screens\ap1lf0503_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" y="577850"/>
            <a:ext cx="7607300" cy="5702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Epidermis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Outermost layer.</a:t>
            </a:r>
          </a:p>
          <a:p>
            <a:r>
              <a:rPr lang="en-US" dirty="0"/>
              <a:t>Composed mostly </a:t>
            </a:r>
            <a:r>
              <a:rPr lang="en-US"/>
              <a:t>of </a:t>
            </a:r>
            <a:r>
              <a:rPr lang="en-US" smtClean="0"/>
              <a:t>keratin</a:t>
            </a:r>
            <a:endParaRPr lang="en-US" dirty="0"/>
          </a:p>
          <a:p>
            <a:r>
              <a:rPr lang="en-US" dirty="0"/>
              <a:t>Contains 4 distinct cell types and 4 to 5 distinct layers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Outer layer is dead cells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Skin color—determined by melanin (pigment), carotene, and hemoglobin.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Freckles &amp; moles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Dermis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Made mostly of connective tissue.</a:t>
            </a:r>
          </a:p>
          <a:p>
            <a:r>
              <a:rPr lang="en-US" dirty="0"/>
              <a:t>The hide of the human body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Contains the hair follicles, sweat glands, oil  glands, lymphatic vessels, and many sensory receptors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Layer of fat under the dermis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139</TotalTime>
  <Words>141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Georgia</vt:lpstr>
      <vt:lpstr>Trebuchet MS</vt:lpstr>
      <vt:lpstr>Wingdings 2</vt:lpstr>
      <vt:lpstr>Urban</vt:lpstr>
      <vt:lpstr>The Integumentary System (the skin)</vt:lpstr>
      <vt:lpstr>Functions of the Skin</vt:lpstr>
      <vt:lpstr>The Epidermis</vt:lpstr>
      <vt:lpstr>PowerPoint Presentation</vt:lpstr>
      <vt:lpstr>Epidermis</vt:lpstr>
      <vt:lpstr>The Dermis</vt:lpstr>
    </vt:vector>
  </TitlesOfParts>
  <Company>Forsyth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Integumentary System</dc:title>
  <dc:creator>bsavage</dc:creator>
  <cp:lastModifiedBy>Amy Cochran</cp:lastModifiedBy>
  <cp:revision>7</cp:revision>
  <dcterms:created xsi:type="dcterms:W3CDTF">2011-12-06T12:59:06Z</dcterms:created>
  <dcterms:modified xsi:type="dcterms:W3CDTF">2016-11-29T14:04:03Z</dcterms:modified>
</cp:coreProperties>
</file>