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6" r:id="rId3"/>
    <p:sldId id="257" r:id="rId4"/>
    <p:sldId id="277" r:id="rId5"/>
    <p:sldId id="258" r:id="rId6"/>
    <p:sldId id="263" r:id="rId7"/>
    <p:sldId id="265" r:id="rId8"/>
    <p:sldId id="266" r:id="rId9"/>
    <p:sldId id="267" r:id="rId10"/>
    <p:sldId id="269" r:id="rId11"/>
    <p:sldId id="270" r:id="rId12"/>
    <p:sldId id="271"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1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B2860-6EA7-4E7B-8643-BA76A0B5BF2A}" type="datetimeFigureOut">
              <a:rPr lang="en-US" smtClean="0"/>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D44F3-D2D9-4F28-9BEA-03D3FEE30C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CD100-C5C8-400E-8B28-459A96DD9531}" type="slidenum">
              <a:rPr lang="en-US"/>
              <a:pPr/>
              <a:t>3</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F42D7-1264-49D3-9945-00FD329E2BCD}" type="slidenum">
              <a:rPr lang="en-US"/>
              <a:pPr/>
              <a:t>13</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C4CA7-1E77-4805-9305-9599CAE1DEC5}" type="slidenum">
              <a:rPr lang="en-US"/>
              <a:pPr/>
              <a:t>14</a:t>
            </a:fld>
            <a:endParaRPr lang="en-US"/>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AF2C4-C661-492B-8196-21898A6998E4}" type="slidenum">
              <a:rPr lang="en-US"/>
              <a:pPr/>
              <a:t>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1586B-1D29-40BF-A3ED-062EE90191FB}" type="slidenum">
              <a:rPr lang="en-US"/>
              <a:pPr/>
              <a:t>6</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ACF91-BCE3-40DF-ABAA-15FDB4BFE073}" type="slidenum">
              <a:rPr lang="en-US"/>
              <a:pPr/>
              <a:t>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8E900-E6BC-40C3-8456-BF4F88E8E03B}" type="slidenum">
              <a:rPr lang="en-US"/>
              <a:pPr/>
              <a:t>8</a:t>
            </a:fld>
            <a:endParaRPr lang="en-US"/>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5AB63-388C-4F8C-9237-A69D88C8E380}" type="slidenum">
              <a:rPr lang="en-US"/>
              <a:pPr/>
              <a:t>9</a:t>
            </a:fld>
            <a:endParaRPr lang="en-US"/>
          </a:p>
        </p:txBody>
      </p:sp>
      <p:sp>
        <p:nvSpPr>
          <p:cNvPr id="827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7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0039B-3F2F-44DE-9CD2-4FAB84AB96E5}" type="slidenum">
              <a:rPr lang="en-US"/>
              <a:pPr/>
              <a:t>10</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740A4-F59F-4DF5-B306-4166CADF8D53}" type="slidenum">
              <a:rPr lang="en-US"/>
              <a:pPr/>
              <a:t>11</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426F5-A5AB-4347-BF9D-925A7FBDF731}" type="slidenum">
              <a:rPr lang="en-US"/>
              <a:pPr/>
              <a:t>12</a:t>
            </a:fld>
            <a:endParaRPr lang="en-US"/>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3F77653-C04A-4C49-B57B-5D5C1F776C9A}" type="datetimeFigureOut">
              <a:rPr lang="en-US" smtClean="0"/>
              <a:pPr/>
              <a:t>11/27/2012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EE4D53B-6AAA-4863-9B55-80868BFFE0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3F77653-C04A-4C49-B57B-5D5C1F776C9A}" type="datetimeFigureOut">
              <a:rPr lang="en-US" smtClean="0"/>
              <a:pPr/>
              <a:t>11/27/2012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EE4D53B-6AAA-4863-9B55-80868BFFE0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3F77653-C04A-4C49-B57B-5D5C1F776C9A}" type="datetimeFigureOut">
              <a:rPr lang="en-US" smtClean="0"/>
              <a:pPr/>
              <a:t>11/27/2012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EE4D53B-6AAA-4863-9B55-80868BFFE0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3F77653-C04A-4C49-B57B-5D5C1F776C9A}" type="datetimeFigureOut">
              <a:rPr lang="en-US" smtClean="0"/>
              <a:pPr/>
              <a:t>11/27/2012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E4D53B-6AAA-4863-9B55-80868BFFE0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3F77653-C04A-4C49-B57B-5D5C1F776C9A}" type="datetimeFigureOut">
              <a:rPr lang="en-US" smtClean="0"/>
              <a:pPr/>
              <a:t>11/27/2012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E4D53B-6AAA-4863-9B55-80868BFFE0B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3F77653-C04A-4C49-B57B-5D5C1F776C9A}" type="datetimeFigureOut">
              <a:rPr lang="en-US" smtClean="0"/>
              <a:pPr/>
              <a:t>11/27/2012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EE4D53B-6AAA-4863-9B55-80868BFFE0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noAutofit/>
          </a:bodyPr>
          <a:lstStyle/>
          <a:p>
            <a:r>
              <a:rPr lang="en-US" sz="7200" b="1" dirty="0" smtClean="0">
                <a:solidFill>
                  <a:schemeClr val="accent6">
                    <a:lumMod val="50000"/>
                  </a:schemeClr>
                </a:solidFill>
              </a:rPr>
              <a:t>The Nervous System</a:t>
            </a:r>
            <a:endParaRPr lang="en-US" sz="7200" b="1" dirty="0">
              <a:solidFill>
                <a:schemeClr val="accent6">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2057400" y="2438400"/>
            <a:ext cx="4648200"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ChangeArrowheads="1"/>
          </p:cNvSpPr>
          <p:nvPr/>
        </p:nvSpPr>
        <p:spPr bwMode="auto">
          <a:xfrm>
            <a:off x="3200400" y="23813"/>
            <a:ext cx="1846263" cy="427037"/>
          </a:xfrm>
          <a:prstGeom prst="rect">
            <a:avLst/>
          </a:prstGeom>
          <a:noFill/>
          <a:ln w="9525">
            <a:noFill/>
            <a:miter lim="800000"/>
            <a:headEnd/>
            <a:tailEnd/>
          </a:ln>
          <a:effectLst/>
        </p:spPr>
        <p:txBody>
          <a:bodyPr wrap="none">
            <a:spAutoFit/>
          </a:bodyPr>
          <a:lstStyle/>
          <a:p>
            <a:r>
              <a:rPr lang="en-US">
                <a:solidFill>
                  <a:schemeClr val="bg1"/>
                </a:solidFill>
              </a:rPr>
              <a:t>- The Senses</a:t>
            </a:r>
          </a:p>
        </p:txBody>
      </p:sp>
      <p:sp>
        <p:nvSpPr>
          <p:cNvPr id="861187" name="Rectangle 3"/>
          <p:cNvSpPr>
            <a:spLocks noGrp="1" noChangeArrowheads="1"/>
          </p:cNvSpPr>
          <p:nvPr>
            <p:ph type="title"/>
          </p:nvPr>
        </p:nvSpPr>
        <p:spPr>
          <a:xfrm>
            <a:off x="457200" y="0"/>
            <a:ext cx="8229600" cy="685800"/>
          </a:xfrm>
        </p:spPr>
        <p:txBody>
          <a:bodyPr/>
          <a:lstStyle/>
          <a:p>
            <a:r>
              <a:rPr lang="en-US" dirty="0"/>
              <a:t>Vision</a:t>
            </a:r>
          </a:p>
        </p:txBody>
      </p:sp>
      <p:sp>
        <p:nvSpPr>
          <p:cNvPr id="861188" name="Rectangle 4"/>
          <p:cNvSpPr>
            <a:spLocks noGrp="1" noChangeArrowheads="1"/>
          </p:cNvSpPr>
          <p:nvPr>
            <p:ph idx="1"/>
          </p:nvPr>
        </p:nvSpPr>
        <p:spPr>
          <a:xfrm>
            <a:off x="457200" y="838200"/>
            <a:ext cx="8229600" cy="4525963"/>
          </a:xfrm>
        </p:spPr>
        <p:txBody>
          <a:bodyPr/>
          <a:lstStyle/>
          <a:p>
            <a:r>
              <a:rPr lang="en-US" dirty="0" smtClean="0"/>
              <a:t>Your </a:t>
            </a:r>
            <a:r>
              <a:rPr lang="en-US" dirty="0"/>
              <a:t>eyes respond to the stimulus of light. They convert that stimulus into impulses that your brain interprets, enabling you to see.</a:t>
            </a:r>
          </a:p>
        </p:txBody>
      </p:sp>
      <p:pic>
        <p:nvPicPr>
          <p:cNvPr id="861189" name="Picture 5" descr="Nerve_D193_Eyeball1_sx6528b3"/>
          <p:cNvPicPr>
            <a:picLocks noChangeAspect="1" noChangeArrowheads="1"/>
          </p:cNvPicPr>
          <p:nvPr/>
        </p:nvPicPr>
        <p:blipFill>
          <a:blip r:embed="rId3" cstate="print"/>
          <a:srcRect/>
          <a:stretch>
            <a:fillRect/>
          </a:stretch>
        </p:blipFill>
        <p:spPr bwMode="auto">
          <a:xfrm>
            <a:off x="2051050" y="2482850"/>
            <a:ext cx="5043488" cy="42227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ChangeArrowheads="1"/>
          </p:cNvSpPr>
          <p:nvPr/>
        </p:nvSpPr>
        <p:spPr bwMode="auto">
          <a:xfrm>
            <a:off x="3200400" y="23813"/>
            <a:ext cx="1846263" cy="427037"/>
          </a:xfrm>
          <a:prstGeom prst="rect">
            <a:avLst/>
          </a:prstGeom>
          <a:noFill/>
          <a:ln w="9525">
            <a:noFill/>
            <a:miter lim="800000"/>
            <a:headEnd/>
            <a:tailEnd/>
          </a:ln>
          <a:effectLst/>
        </p:spPr>
        <p:txBody>
          <a:bodyPr wrap="none">
            <a:spAutoFit/>
          </a:bodyPr>
          <a:lstStyle/>
          <a:p>
            <a:r>
              <a:rPr lang="en-US">
                <a:solidFill>
                  <a:schemeClr val="bg1"/>
                </a:solidFill>
              </a:rPr>
              <a:t>- The Senses</a:t>
            </a:r>
          </a:p>
        </p:txBody>
      </p:sp>
      <p:sp>
        <p:nvSpPr>
          <p:cNvPr id="889859" name="Rectangle 3"/>
          <p:cNvSpPr>
            <a:spLocks noGrp="1" noChangeArrowheads="1"/>
          </p:cNvSpPr>
          <p:nvPr>
            <p:ph type="title"/>
          </p:nvPr>
        </p:nvSpPr>
        <p:spPr>
          <a:xfrm>
            <a:off x="457200" y="304800"/>
            <a:ext cx="7239000" cy="853440"/>
          </a:xfrm>
        </p:spPr>
        <p:txBody>
          <a:bodyPr/>
          <a:lstStyle/>
          <a:p>
            <a:r>
              <a:rPr lang="en-US" dirty="0"/>
              <a:t>Vision</a:t>
            </a:r>
          </a:p>
        </p:txBody>
      </p:sp>
      <p:sp>
        <p:nvSpPr>
          <p:cNvPr id="889860" name="Rectangle 4"/>
          <p:cNvSpPr>
            <a:spLocks noGrp="1" noChangeArrowheads="1"/>
          </p:cNvSpPr>
          <p:nvPr>
            <p:ph idx="1"/>
          </p:nvPr>
        </p:nvSpPr>
        <p:spPr>
          <a:xfrm>
            <a:off x="381000" y="1371600"/>
            <a:ext cx="7772400" cy="1905000"/>
          </a:xfrm>
        </p:spPr>
        <p:txBody>
          <a:bodyPr>
            <a:normAutofit fontScale="92500" lnSpcReduction="10000"/>
          </a:bodyPr>
          <a:lstStyle/>
          <a:p>
            <a:r>
              <a:rPr lang="en-US" dirty="0"/>
              <a:t>Light coming from an object enters your eye and is focused by the lens. The light produces an upside-down image on your retina. Receptors in your retina then send impulses to your cerebrum, which turns the image right-side up.</a:t>
            </a:r>
          </a:p>
        </p:txBody>
      </p:sp>
      <p:pic>
        <p:nvPicPr>
          <p:cNvPr id="889865" name="Picture 9" descr="Nerve_D194_HowSee1_sx7849b3"/>
          <p:cNvPicPr>
            <a:picLocks noChangeAspect="1" noChangeArrowheads="1"/>
          </p:cNvPicPr>
          <p:nvPr/>
        </p:nvPicPr>
        <p:blipFill>
          <a:blip r:embed="rId3" cstate="print"/>
          <a:srcRect/>
          <a:stretch>
            <a:fillRect/>
          </a:stretch>
        </p:blipFill>
        <p:spPr bwMode="auto">
          <a:xfrm>
            <a:off x="1897063" y="3324225"/>
            <a:ext cx="5348287" cy="208597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3200400" y="23813"/>
            <a:ext cx="1846263" cy="427037"/>
          </a:xfrm>
          <a:prstGeom prst="rect">
            <a:avLst/>
          </a:prstGeom>
          <a:noFill/>
          <a:ln w="9525">
            <a:noFill/>
            <a:miter lim="800000"/>
            <a:headEnd/>
            <a:tailEnd/>
          </a:ln>
          <a:effectLst/>
        </p:spPr>
        <p:txBody>
          <a:bodyPr wrap="none">
            <a:spAutoFit/>
          </a:bodyPr>
          <a:lstStyle/>
          <a:p>
            <a:r>
              <a:rPr lang="en-US">
                <a:solidFill>
                  <a:schemeClr val="bg1"/>
                </a:solidFill>
              </a:rPr>
              <a:t>- The Senses</a:t>
            </a:r>
          </a:p>
        </p:txBody>
      </p:sp>
      <p:sp>
        <p:nvSpPr>
          <p:cNvPr id="891907" name="Rectangle 3"/>
          <p:cNvSpPr>
            <a:spLocks noGrp="1" noChangeArrowheads="1"/>
          </p:cNvSpPr>
          <p:nvPr>
            <p:ph type="title"/>
          </p:nvPr>
        </p:nvSpPr>
        <p:spPr>
          <a:xfrm>
            <a:off x="457200" y="-152400"/>
            <a:ext cx="8229600" cy="1143000"/>
          </a:xfrm>
        </p:spPr>
        <p:txBody>
          <a:bodyPr/>
          <a:lstStyle/>
          <a:p>
            <a:r>
              <a:rPr lang="en-US" dirty="0"/>
              <a:t>Vision</a:t>
            </a:r>
          </a:p>
        </p:txBody>
      </p:sp>
      <p:sp>
        <p:nvSpPr>
          <p:cNvPr id="891908" name="Rectangle 4"/>
          <p:cNvSpPr>
            <a:spLocks noGrp="1" noChangeArrowheads="1"/>
          </p:cNvSpPr>
          <p:nvPr>
            <p:ph idx="1"/>
          </p:nvPr>
        </p:nvSpPr>
        <p:spPr>
          <a:xfrm>
            <a:off x="685800" y="990600"/>
            <a:ext cx="7772400" cy="1905000"/>
          </a:xfrm>
        </p:spPr>
        <p:txBody>
          <a:bodyPr/>
          <a:lstStyle/>
          <a:p>
            <a:r>
              <a:rPr lang="en-US" dirty="0"/>
              <a:t>If the lens of the eye does not focus light properly on the retina, vision problems result.</a:t>
            </a:r>
          </a:p>
        </p:txBody>
      </p:sp>
      <p:pic>
        <p:nvPicPr>
          <p:cNvPr id="891909" name="Picture 5" descr="Life-EndOfSlide-c"/>
          <p:cNvPicPr>
            <a:picLocks noChangeAspect="1" noChangeArrowheads="1"/>
          </p:cNvPicPr>
          <p:nvPr/>
        </p:nvPicPr>
        <p:blipFill>
          <a:blip r:embed="rId3" cstate="print"/>
          <a:srcRect/>
          <a:stretch>
            <a:fillRect/>
          </a:stretch>
        </p:blipFill>
        <p:spPr bwMode="auto">
          <a:xfrm>
            <a:off x="8089900" y="5549900"/>
            <a:ext cx="1054100" cy="863600"/>
          </a:xfrm>
          <a:prstGeom prst="rect">
            <a:avLst/>
          </a:prstGeom>
          <a:noFill/>
        </p:spPr>
      </p:pic>
      <p:pic>
        <p:nvPicPr>
          <p:cNvPr id="891912" name="Picture 8" descr="Nerve_D195_NearFar1A_sx6531b3"/>
          <p:cNvPicPr>
            <a:picLocks noChangeAspect="1" noChangeArrowheads="1"/>
          </p:cNvPicPr>
          <p:nvPr/>
        </p:nvPicPr>
        <p:blipFill>
          <a:blip r:embed="rId4" cstate="print"/>
          <a:srcRect/>
          <a:stretch>
            <a:fillRect/>
          </a:stretch>
        </p:blipFill>
        <p:spPr bwMode="auto">
          <a:xfrm>
            <a:off x="1554163" y="2227263"/>
            <a:ext cx="6034087" cy="2116137"/>
          </a:xfrm>
          <a:prstGeom prst="rect">
            <a:avLst/>
          </a:prstGeom>
          <a:noFill/>
        </p:spPr>
      </p:pic>
      <p:pic>
        <p:nvPicPr>
          <p:cNvPr id="891913" name="Picture 9" descr="Nerve_D195_NearFar1B_sx6531b3"/>
          <p:cNvPicPr>
            <a:picLocks noChangeAspect="1" noChangeArrowheads="1"/>
          </p:cNvPicPr>
          <p:nvPr/>
        </p:nvPicPr>
        <p:blipFill>
          <a:blip r:embed="rId5" cstate="print"/>
          <a:srcRect/>
          <a:stretch>
            <a:fillRect/>
          </a:stretch>
        </p:blipFill>
        <p:spPr bwMode="auto">
          <a:xfrm>
            <a:off x="1446213" y="4151313"/>
            <a:ext cx="6249987" cy="1944687"/>
          </a:xfrm>
          <a:prstGeom prst="rect">
            <a:avLst/>
          </a:prstGeom>
          <a:noFill/>
        </p:spPr>
      </p:pic>
      <p:grpSp>
        <p:nvGrpSpPr>
          <p:cNvPr id="2" name="Group 12"/>
          <p:cNvGrpSpPr>
            <a:grpSpLocks/>
          </p:cNvGrpSpPr>
          <p:nvPr/>
        </p:nvGrpSpPr>
        <p:grpSpPr bwMode="auto">
          <a:xfrm>
            <a:off x="1219200" y="2133600"/>
            <a:ext cx="6629400" cy="4038600"/>
            <a:chOff x="768" y="1344"/>
            <a:chExt cx="4176" cy="2544"/>
          </a:xfrm>
        </p:grpSpPr>
        <p:sp>
          <p:nvSpPr>
            <p:cNvPr id="891914" name="Rectangle 10"/>
            <p:cNvSpPr>
              <a:spLocks noChangeArrowheads="1"/>
            </p:cNvSpPr>
            <p:nvPr/>
          </p:nvSpPr>
          <p:spPr bwMode="auto">
            <a:xfrm>
              <a:off x="768" y="1344"/>
              <a:ext cx="4176" cy="2544"/>
            </a:xfrm>
            <a:prstGeom prst="rect">
              <a:avLst/>
            </a:prstGeom>
            <a:solidFill>
              <a:schemeClr val="bg1"/>
            </a:solidFill>
            <a:ln w="9525">
              <a:noFill/>
              <a:miter lim="800000"/>
              <a:headEnd/>
              <a:tailEnd/>
            </a:ln>
          </p:spPr>
          <p:txBody>
            <a:bodyPr wrap="none" anchor="ctr"/>
            <a:lstStyle/>
            <a:p>
              <a:endParaRPr lang="en-US"/>
            </a:p>
          </p:txBody>
        </p:sp>
        <p:pic>
          <p:nvPicPr>
            <p:cNvPr id="891915" name="Picture 11" descr="Nerve_D195_NearFar2A_sx6531b3"/>
            <p:cNvPicPr>
              <a:picLocks noChangeAspect="1" noChangeArrowheads="1"/>
            </p:cNvPicPr>
            <p:nvPr/>
          </p:nvPicPr>
          <p:blipFill>
            <a:blip r:embed="rId6" cstate="print"/>
            <a:srcRect/>
            <a:stretch>
              <a:fillRect/>
            </a:stretch>
          </p:blipFill>
          <p:spPr bwMode="auto">
            <a:xfrm>
              <a:off x="911" y="1434"/>
              <a:ext cx="3937" cy="1350"/>
            </a:xfrm>
            <a:prstGeom prst="rect">
              <a:avLst/>
            </a:prstGeom>
            <a:noFill/>
          </p:spPr>
        </p:pic>
      </p:grpSp>
      <p:pic>
        <p:nvPicPr>
          <p:cNvPr id="891917" name="Picture 13" descr="Nerve_D195_NearFar2B_sx6531b3"/>
          <p:cNvPicPr>
            <a:picLocks noChangeAspect="1" noChangeArrowheads="1"/>
          </p:cNvPicPr>
          <p:nvPr/>
        </p:nvPicPr>
        <p:blipFill>
          <a:blip r:embed="rId7" cstate="print"/>
          <a:srcRect/>
          <a:stretch>
            <a:fillRect/>
          </a:stretch>
        </p:blipFill>
        <p:spPr bwMode="auto">
          <a:xfrm>
            <a:off x="1657350" y="4173538"/>
            <a:ext cx="5827713" cy="19986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19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499"/>
                                          </p:stCondLst>
                                        </p:cTn>
                                        <p:tgtEl>
                                          <p:spTgt spid="89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ChangeArrowheads="1"/>
          </p:cNvSpPr>
          <p:nvPr/>
        </p:nvSpPr>
        <p:spPr bwMode="auto">
          <a:xfrm>
            <a:off x="3200400" y="23813"/>
            <a:ext cx="1846263" cy="427037"/>
          </a:xfrm>
          <a:prstGeom prst="rect">
            <a:avLst/>
          </a:prstGeom>
          <a:noFill/>
          <a:ln w="9525">
            <a:noFill/>
            <a:miter lim="800000"/>
            <a:headEnd/>
            <a:tailEnd/>
          </a:ln>
          <a:effectLst/>
        </p:spPr>
        <p:txBody>
          <a:bodyPr wrap="none">
            <a:spAutoFit/>
          </a:bodyPr>
          <a:lstStyle/>
          <a:p>
            <a:r>
              <a:rPr lang="en-US">
                <a:solidFill>
                  <a:schemeClr val="bg1"/>
                </a:solidFill>
              </a:rPr>
              <a:t>- The Senses</a:t>
            </a:r>
          </a:p>
        </p:txBody>
      </p:sp>
      <p:sp>
        <p:nvSpPr>
          <p:cNvPr id="900099" name="Rectangle 3"/>
          <p:cNvSpPr>
            <a:spLocks noGrp="1" noChangeArrowheads="1"/>
          </p:cNvSpPr>
          <p:nvPr>
            <p:ph type="title"/>
          </p:nvPr>
        </p:nvSpPr>
        <p:spPr/>
        <p:txBody>
          <a:bodyPr/>
          <a:lstStyle/>
          <a:p>
            <a:r>
              <a:rPr lang="en-US"/>
              <a:t>Hearing and Balance</a:t>
            </a:r>
          </a:p>
        </p:txBody>
      </p:sp>
      <p:sp>
        <p:nvSpPr>
          <p:cNvPr id="900100" name="Rectangle 4"/>
          <p:cNvSpPr>
            <a:spLocks noGrp="1" noChangeArrowheads="1"/>
          </p:cNvSpPr>
          <p:nvPr>
            <p:ph type="body" idx="1"/>
          </p:nvPr>
        </p:nvSpPr>
        <p:spPr>
          <a:xfrm>
            <a:off x="685800" y="1371600"/>
            <a:ext cx="7772400" cy="1905000"/>
          </a:xfrm>
        </p:spPr>
        <p:txBody>
          <a:bodyPr/>
          <a:lstStyle/>
          <a:p>
            <a:r>
              <a:rPr lang="en-US" dirty="0"/>
              <a:t>Your ears are the sense organs that respond to the stimulus of sound. Ears convert the sound to nerve impulses that your brain interprets.</a:t>
            </a:r>
          </a:p>
        </p:txBody>
      </p:sp>
      <p:pic>
        <p:nvPicPr>
          <p:cNvPr id="900101" name="Picture 5" descr="Life-EndOfSlide-c"/>
          <p:cNvPicPr>
            <a:picLocks noChangeAspect="1" noChangeArrowheads="1"/>
          </p:cNvPicPr>
          <p:nvPr/>
        </p:nvPicPr>
        <p:blipFill>
          <a:blip r:embed="rId3" cstate="print"/>
          <a:srcRect/>
          <a:stretch>
            <a:fillRect/>
          </a:stretch>
        </p:blipFill>
        <p:spPr bwMode="auto">
          <a:xfrm>
            <a:off x="8089900" y="5549900"/>
            <a:ext cx="1054100" cy="863600"/>
          </a:xfrm>
          <a:prstGeom prst="rect">
            <a:avLst/>
          </a:prstGeom>
          <a:noFill/>
        </p:spPr>
      </p:pic>
      <p:pic>
        <p:nvPicPr>
          <p:cNvPr id="900104" name="Picture 8" descr="Nerve_D197_Ear-ntxt_sx6536b3"/>
          <p:cNvPicPr>
            <a:picLocks noChangeAspect="1" noChangeArrowheads="1"/>
          </p:cNvPicPr>
          <p:nvPr/>
        </p:nvPicPr>
        <p:blipFill>
          <a:blip r:embed="rId4" cstate="print"/>
          <a:srcRect/>
          <a:stretch>
            <a:fillRect/>
          </a:stretch>
        </p:blipFill>
        <p:spPr bwMode="auto">
          <a:xfrm>
            <a:off x="1433513" y="2598738"/>
            <a:ext cx="6276975" cy="3649662"/>
          </a:xfrm>
          <a:prstGeom prst="rect">
            <a:avLst/>
          </a:prstGeom>
          <a:noFill/>
        </p:spPr>
      </p:pic>
      <p:pic>
        <p:nvPicPr>
          <p:cNvPr id="900105" name="Picture 9" descr="Nerve_D197_Ear-text1_sx6536b3"/>
          <p:cNvPicPr>
            <a:picLocks noChangeAspect="1" noChangeArrowheads="1"/>
          </p:cNvPicPr>
          <p:nvPr/>
        </p:nvPicPr>
        <p:blipFill>
          <a:blip r:embed="rId5" cstate="print"/>
          <a:srcRect/>
          <a:stretch>
            <a:fillRect/>
          </a:stretch>
        </p:blipFill>
        <p:spPr bwMode="auto">
          <a:xfrm>
            <a:off x="1541463" y="5457825"/>
            <a:ext cx="1479550" cy="688975"/>
          </a:xfrm>
          <a:prstGeom prst="rect">
            <a:avLst/>
          </a:prstGeom>
          <a:noFill/>
        </p:spPr>
      </p:pic>
      <p:pic>
        <p:nvPicPr>
          <p:cNvPr id="900106" name="Picture 10" descr="Nerve_D197_Ear-text2_sx6536b3"/>
          <p:cNvPicPr>
            <a:picLocks noChangeAspect="1" noChangeArrowheads="1"/>
          </p:cNvPicPr>
          <p:nvPr/>
        </p:nvPicPr>
        <p:blipFill>
          <a:blip r:embed="rId6" cstate="print"/>
          <a:srcRect/>
          <a:stretch>
            <a:fillRect/>
          </a:stretch>
        </p:blipFill>
        <p:spPr bwMode="auto">
          <a:xfrm>
            <a:off x="4249738" y="5451475"/>
            <a:ext cx="1389062" cy="708025"/>
          </a:xfrm>
          <a:prstGeom prst="rect">
            <a:avLst/>
          </a:prstGeom>
          <a:noFill/>
        </p:spPr>
      </p:pic>
      <p:pic>
        <p:nvPicPr>
          <p:cNvPr id="900107" name="Picture 11" descr="Nerve_D197_Ear-text3_sx6536b3"/>
          <p:cNvPicPr>
            <a:picLocks noChangeAspect="1" noChangeArrowheads="1"/>
          </p:cNvPicPr>
          <p:nvPr/>
        </p:nvPicPr>
        <p:blipFill>
          <a:blip r:embed="rId7" cstate="print"/>
          <a:srcRect/>
          <a:stretch>
            <a:fillRect/>
          </a:stretch>
        </p:blipFill>
        <p:spPr bwMode="auto">
          <a:xfrm>
            <a:off x="6248400" y="5272088"/>
            <a:ext cx="1362075" cy="8874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00105"/>
                                        </p:tgtEl>
                                        <p:attrNameLst>
                                          <p:attrName>style.visibility</p:attrName>
                                        </p:attrNameLst>
                                      </p:cBhvr>
                                      <p:to>
                                        <p:strVal val="visible"/>
                                      </p:to>
                                    </p:set>
                                    <p:animEffect transition="in" filter="slide(fromBottom)">
                                      <p:cBhvr>
                                        <p:cTn id="7" dur="500"/>
                                        <p:tgtEl>
                                          <p:spTgt spid="90010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00106"/>
                                        </p:tgtEl>
                                        <p:attrNameLst>
                                          <p:attrName>style.visibility</p:attrName>
                                        </p:attrNameLst>
                                      </p:cBhvr>
                                      <p:to>
                                        <p:strVal val="visible"/>
                                      </p:to>
                                    </p:set>
                                    <p:animEffect transition="in" filter="slide(fromBottom)">
                                      <p:cBhvr>
                                        <p:cTn id="12" dur="500"/>
                                        <p:tgtEl>
                                          <p:spTgt spid="90010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00107"/>
                                        </p:tgtEl>
                                        <p:attrNameLst>
                                          <p:attrName>style.visibility</p:attrName>
                                        </p:attrNameLst>
                                      </p:cBhvr>
                                      <p:to>
                                        <p:strVal val="visible"/>
                                      </p:to>
                                    </p:set>
                                    <p:animEffect transition="in" filter="slide(fromBottom)">
                                      <p:cBhvr>
                                        <p:cTn id="17" dur="500"/>
                                        <p:tgtEl>
                                          <p:spTgt spid="900107"/>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900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ChangeArrowheads="1"/>
          </p:cNvSpPr>
          <p:nvPr/>
        </p:nvSpPr>
        <p:spPr bwMode="auto">
          <a:xfrm>
            <a:off x="3200400" y="23813"/>
            <a:ext cx="1846263" cy="427037"/>
          </a:xfrm>
          <a:prstGeom prst="rect">
            <a:avLst/>
          </a:prstGeom>
          <a:noFill/>
          <a:ln w="9525">
            <a:noFill/>
            <a:miter lim="800000"/>
            <a:headEnd/>
            <a:tailEnd/>
          </a:ln>
          <a:effectLst/>
        </p:spPr>
        <p:txBody>
          <a:bodyPr wrap="none">
            <a:spAutoFit/>
          </a:bodyPr>
          <a:lstStyle/>
          <a:p>
            <a:r>
              <a:rPr lang="en-US">
                <a:solidFill>
                  <a:schemeClr val="bg1"/>
                </a:solidFill>
              </a:rPr>
              <a:t>- The Senses</a:t>
            </a:r>
          </a:p>
        </p:txBody>
      </p:sp>
      <p:sp>
        <p:nvSpPr>
          <p:cNvPr id="902147" name="Rectangle 3"/>
          <p:cNvSpPr>
            <a:spLocks noGrp="1" noChangeArrowheads="1"/>
          </p:cNvSpPr>
          <p:nvPr>
            <p:ph type="title"/>
          </p:nvPr>
        </p:nvSpPr>
        <p:spPr>
          <a:xfrm>
            <a:off x="457200" y="152400"/>
            <a:ext cx="7239000" cy="777240"/>
          </a:xfrm>
        </p:spPr>
        <p:txBody>
          <a:bodyPr/>
          <a:lstStyle/>
          <a:p>
            <a:r>
              <a:rPr lang="en-US" dirty="0"/>
              <a:t>Smell and Taste</a:t>
            </a:r>
          </a:p>
        </p:txBody>
      </p:sp>
      <p:sp>
        <p:nvSpPr>
          <p:cNvPr id="902148" name="Rectangle 4"/>
          <p:cNvSpPr>
            <a:spLocks noGrp="1" noChangeArrowheads="1"/>
          </p:cNvSpPr>
          <p:nvPr>
            <p:ph type="body" idx="1"/>
          </p:nvPr>
        </p:nvSpPr>
        <p:spPr>
          <a:xfrm>
            <a:off x="152400" y="1371600"/>
            <a:ext cx="7772400" cy="1905000"/>
          </a:xfrm>
        </p:spPr>
        <p:txBody>
          <a:bodyPr/>
          <a:lstStyle/>
          <a:p>
            <a:r>
              <a:rPr lang="en-US" dirty="0"/>
              <a:t>The senses of smell and taste work closely together. Both depend on chemicals in food or in the air. The chemicals trigger responses in receptors in the nose and mouth.</a:t>
            </a:r>
          </a:p>
        </p:txBody>
      </p:sp>
      <p:pic>
        <p:nvPicPr>
          <p:cNvPr id="902155" name="Picture 11" descr="Nerve_D199_Taste2_sx6538b3"/>
          <p:cNvPicPr>
            <a:picLocks noChangeAspect="1" noChangeArrowheads="1"/>
          </p:cNvPicPr>
          <p:nvPr/>
        </p:nvPicPr>
        <p:blipFill>
          <a:blip r:embed="rId3" cstate="print"/>
          <a:srcRect/>
          <a:stretch>
            <a:fillRect/>
          </a:stretch>
        </p:blipFill>
        <p:spPr bwMode="auto">
          <a:xfrm>
            <a:off x="2895600" y="3048000"/>
            <a:ext cx="2501900" cy="37338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Receive Information about the things happening in and out of your body</a:t>
            </a:r>
          </a:p>
          <a:p>
            <a:r>
              <a:rPr lang="en-US" dirty="0" smtClean="0"/>
              <a:t>Respond to Information (stimulus and response)</a:t>
            </a:r>
          </a:p>
          <a:p>
            <a:r>
              <a:rPr lang="en-US" dirty="0" smtClean="0"/>
              <a:t>Maintains Homeostasis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How the Nervous System Works</a:t>
            </a:r>
          </a:p>
        </p:txBody>
      </p:sp>
      <p:sp>
        <p:nvSpPr>
          <p:cNvPr id="877571" name="Rectangle 3"/>
          <p:cNvSpPr>
            <a:spLocks noGrp="1" noChangeArrowheads="1"/>
          </p:cNvSpPr>
          <p:nvPr>
            <p:ph type="title"/>
          </p:nvPr>
        </p:nvSpPr>
        <p:spPr>
          <a:xfrm>
            <a:off x="457200" y="152400"/>
            <a:ext cx="7239000" cy="685800"/>
          </a:xfrm>
        </p:spPr>
        <p:txBody>
          <a:bodyPr/>
          <a:lstStyle/>
          <a:p>
            <a:r>
              <a:rPr lang="en-US" dirty="0"/>
              <a:t>The Neuron</a:t>
            </a:r>
          </a:p>
        </p:txBody>
      </p:sp>
      <p:sp>
        <p:nvSpPr>
          <p:cNvPr id="877573" name="Rectangle 5"/>
          <p:cNvSpPr>
            <a:spLocks noGrp="1" noChangeArrowheads="1"/>
          </p:cNvSpPr>
          <p:nvPr>
            <p:ph idx="1"/>
          </p:nvPr>
        </p:nvSpPr>
        <p:spPr>
          <a:xfrm>
            <a:off x="2362200" y="1371600"/>
            <a:ext cx="6096000" cy="1676400"/>
          </a:xfrm>
        </p:spPr>
        <p:txBody>
          <a:bodyPr>
            <a:normAutofit/>
          </a:bodyPr>
          <a:lstStyle/>
          <a:p>
            <a:r>
              <a:rPr lang="en-US" dirty="0"/>
              <a:t>A neuron has a large cell body that contains the nucleus, threadlike extensions called </a:t>
            </a:r>
            <a:r>
              <a:rPr lang="en-US" i="1" dirty="0"/>
              <a:t>dendrites</a:t>
            </a:r>
            <a:r>
              <a:rPr lang="en-US" dirty="0"/>
              <a:t>, and an axon.</a:t>
            </a:r>
          </a:p>
        </p:txBody>
      </p:sp>
      <p:pic>
        <p:nvPicPr>
          <p:cNvPr id="877578" name="Picture 10" descr="Nerve_D178_Neuron_sx6511b3"/>
          <p:cNvPicPr>
            <a:picLocks noChangeAspect="1" noChangeArrowheads="1"/>
          </p:cNvPicPr>
          <p:nvPr/>
        </p:nvPicPr>
        <p:blipFill>
          <a:blip r:embed="rId3" cstate="print"/>
          <a:srcRect/>
          <a:stretch>
            <a:fillRect/>
          </a:stretch>
        </p:blipFill>
        <p:spPr bwMode="auto">
          <a:xfrm>
            <a:off x="228600" y="762000"/>
            <a:ext cx="2016125" cy="538003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a:p>
        </p:txBody>
      </p:sp>
      <p:pic>
        <p:nvPicPr>
          <p:cNvPr id="15" name="Picture 15" descr="TRS-PV-4wide_sx5128a3"/>
          <p:cNvPicPr>
            <a:picLocks noChangeAspect="1" noChangeArrowheads="1"/>
          </p:cNvPicPr>
          <p:nvPr/>
        </p:nvPicPr>
        <p:blipFill>
          <a:blip r:embed="rId2" cstate="print"/>
          <a:srcRect/>
          <a:stretch>
            <a:fillRect/>
          </a:stretch>
        </p:blipFill>
        <p:spPr bwMode="auto">
          <a:xfrm>
            <a:off x="533400" y="3429000"/>
            <a:ext cx="7205816" cy="3048000"/>
          </a:xfrm>
          <a:prstGeom prst="rect">
            <a:avLst/>
          </a:prstGeom>
          <a:noFill/>
        </p:spPr>
      </p:pic>
      <p:sp>
        <p:nvSpPr>
          <p:cNvPr id="16" name="Rectangle 3"/>
          <p:cNvSpPr txBox="1">
            <a:spLocks noChangeArrowheads="1"/>
          </p:cNvSpPr>
          <p:nvPr/>
        </p:nvSpPr>
        <p:spPr>
          <a:xfrm>
            <a:off x="685800" y="457200"/>
            <a:ext cx="7772400" cy="685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Previewing Visuals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17" name="Rectangle 4"/>
          <p:cNvSpPr txBox="1">
            <a:spLocks noChangeArrowheads="1"/>
          </p:cNvSpPr>
          <p:nvPr/>
        </p:nvSpPr>
        <p:spPr>
          <a:xfrm>
            <a:off x="457200" y="1295400"/>
            <a:ext cx="7772400" cy="2209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Before you read, preview Figure 3. Then write two questions you have about the diagram in a graphic organizer like the one below. As you read, answer your questions.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5"/>
          <p:cNvSpPr>
            <a:spLocks noChangeArrowheads="1"/>
          </p:cNvSpPr>
          <p:nvPr/>
        </p:nvSpPr>
        <p:spPr bwMode="auto">
          <a:xfrm>
            <a:off x="914400" y="3581400"/>
            <a:ext cx="7010400" cy="366713"/>
          </a:xfrm>
          <a:prstGeom prst="rect">
            <a:avLst/>
          </a:prstGeom>
          <a:noFill/>
          <a:ln w="9525">
            <a:noFill/>
            <a:miter lim="800000"/>
            <a:headEnd/>
            <a:tailEnd/>
          </a:ln>
        </p:spPr>
        <p:txBody>
          <a:bodyPr>
            <a:spAutoFit/>
          </a:bodyPr>
          <a:lstStyle/>
          <a:p>
            <a:pPr marL="342900" indent="-342900">
              <a:buFont typeface="Arial" charset="0"/>
              <a:buNone/>
            </a:pPr>
            <a:r>
              <a:rPr lang="en-US" sz="1800" b="1" dirty="0"/>
              <a:t>Q</a:t>
            </a:r>
            <a:r>
              <a:rPr lang="en-US" sz="1800" dirty="0"/>
              <a:t>. What is a sensory neuron?</a:t>
            </a:r>
          </a:p>
        </p:txBody>
      </p:sp>
      <p:sp>
        <p:nvSpPr>
          <p:cNvPr id="19" name="Rectangle 6"/>
          <p:cNvSpPr>
            <a:spLocks noChangeArrowheads="1"/>
          </p:cNvSpPr>
          <p:nvPr/>
        </p:nvSpPr>
        <p:spPr bwMode="auto">
          <a:xfrm>
            <a:off x="914400" y="4191000"/>
            <a:ext cx="7010400" cy="641350"/>
          </a:xfrm>
          <a:prstGeom prst="rect">
            <a:avLst/>
          </a:prstGeom>
          <a:noFill/>
          <a:ln w="9525">
            <a:noFill/>
            <a:miter lim="800000"/>
            <a:headEnd/>
            <a:tailEnd/>
          </a:ln>
        </p:spPr>
        <p:txBody>
          <a:bodyPr>
            <a:spAutoFit/>
          </a:bodyPr>
          <a:lstStyle/>
          <a:p>
            <a:pPr marL="292100" indent="-292100">
              <a:buFont typeface="Arial" charset="0"/>
              <a:buNone/>
            </a:pPr>
            <a:r>
              <a:rPr lang="en-US" sz="1800" b="1" dirty="0"/>
              <a:t>A</a:t>
            </a:r>
            <a:r>
              <a:rPr lang="en-US" sz="1800" dirty="0"/>
              <a:t>. A neuron that picks up stimuli from the internal or external environment and converts each stimulus into a nerve impulse</a:t>
            </a:r>
          </a:p>
        </p:txBody>
      </p:sp>
      <p:sp>
        <p:nvSpPr>
          <p:cNvPr id="20" name="Rectangle 7"/>
          <p:cNvSpPr>
            <a:spLocks noChangeArrowheads="1"/>
          </p:cNvSpPr>
          <p:nvPr/>
        </p:nvSpPr>
        <p:spPr bwMode="auto">
          <a:xfrm>
            <a:off x="914400" y="4953000"/>
            <a:ext cx="7010400" cy="366712"/>
          </a:xfrm>
          <a:prstGeom prst="rect">
            <a:avLst/>
          </a:prstGeom>
          <a:noFill/>
          <a:ln w="9525">
            <a:noFill/>
            <a:miter lim="800000"/>
            <a:headEnd/>
            <a:tailEnd/>
          </a:ln>
        </p:spPr>
        <p:txBody>
          <a:bodyPr>
            <a:spAutoFit/>
          </a:bodyPr>
          <a:lstStyle/>
          <a:p>
            <a:pPr marL="457200" indent="-457200">
              <a:buFont typeface="Arial" charset="0"/>
              <a:buNone/>
            </a:pPr>
            <a:r>
              <a:rPr lang="en-US" sz="1800" b="1" dirty="0"/>
              <a:t>Q</a:t>
            </a:r>
            <a:r>
              <a:rPr lang="en-US" sz="1800" dirty="0"/>
              <a:t>. What does an interneuron do?</a:t>
            </a:r>
          </a:p>
        </p:txBody>
      </p:sp>
      <p:sp>
        <p:nvSpPr>
          <p:cNvPr id="21" name="Rectangle 8"/>
          <p:cNvSpPr>
            <a:spLocks noChangeArrowheads="1"/>
          </p:cNvSpPr>
          <p:nvPr/>
        </p:nvSpPr>
        <p:spPr bwMode="auto">
          <a:xfrm>
            <a:off x="914400" y="5334000"/>
            <a:ext cx="6781800" cy="1477328"/>
          </a:xfrm>
          <a:prstGeom prst="rect">
            <a:avLst/>
          </a:prstGeom>
          <a:noFill/>
          <a:ln w="9525">
            <a:noFill/>
            <a:miter lim="800000"/>
            <a:headEnd/>
            <a:tailEnd/>
          </a:ln>
        </p:spPr>
        <p:txBody>
          <a:bodyPr>
            <a:spAutoFit/>
          </a:bodyPr>
          <a:lstStyle/>
          <a:p>
            <a:pPr marL="342900" indent="-342900">
              <a:buFont typeface="Arial" charset="0"/>
              <a:buAutoNum type="alphaUcPeriod"/>
            </a:pPr>
            <a:r>
              <a:rPr lang="en-US" sz="1800" dirty="0" smtClean="0"/>
              <a:t>It </a:t>
            </a:r>
            <a:r>
              <a:rPr lang="en-US" sz="1800" dirty="0"/>
              <a:t>carries nerve impulses from one neuron to another</a:t>
            </a:r>
            <a:r>
              <a:rPr lang="en-US" sz="1800" dirty="0" smtClean="0"/>
              <a:t>.</a:t>
            </a:r>
          </a:p>
          <a:p>
            <a:pPr marL="342900" indent="-342900">
              <a:buAutoNum type="alphaUcPeriod" startAt="17"/>
            </a:pPr>
            <a:r>
              <a:rPr lang="en-US" dirty="0" smtClean="0"/>
              <a:t>What does a motor neuron do?</a:t>
            </a:r>
          </a:p>
          <a:p>
            <a:pPr marL="342900" indent="-342900"/>
            <a:r>
              <a:rPr lang="en-US" dirty="0" smtClean="0"/>
              <a:t>A. It carries nerve impulses to the muscle or gland for the response.</a:t>
            </a:r>
          </a:p>
          <a:p>
            <a:pPr marL="342900" indent="-342900"/>
            <a:endParaRPr lang="en-US" sz="1800" dirty="0"/>
          </a:p>
        </p:txBody>
      </p:sp>
      <p:sp>
        <p:nvSpPr>
          <p:cNvPr id="22" name="Rectangle 9"/>
          <p:cNvSpPr>
            <a:spLocks noChangeArrowheads="1"/>
          </p:cNvSpPr>
          <p:nvPr/>
        </p:nvSpPr>
        <p:spPr bwMode="auto">
          <a:xfrm>
            <a:off x="2362200" y="2971800"/>
            <a:ext cx="3586163" cy="396875"/>
          </a:xfrm>
          <a:prstGeom prst="rect">
            <a:avLst/>
          </a:prstGeom>
          <a:noFill/>
          <a:ln w="9525">
            <a:noFill/>
            <a:miter lim="800000"/>
            <a:headEnd/>
            <a:tailEnd/>
          </a:ln>
        </p:spPr>
        <p:txBody>
          <a:bodyPr wrap="none">
            <a:spAutoFit/>
          </a:bodyPr>
          <a:lstStyle/>
          <a:p>
            <a:r>
              <a:rPr lang="en-US" sz="2000" b="1" dirty="0"/>
              <a:t>The Path of a Nerve Impulse</a:t>
            </a:r>
          </a:p>
        </p:txBody>
      </p:sp>
      <p:pic>
        <p:nvPicPr>
          <p:cNvPr id="23" name="Picture 10" descr="Life-EndOfSlide-c"/>
          <p:cNvPicPr>
            <a:picLocks noChangeAspect="1" noChangeArrowheads="1"/>
          </p:cNvPicPr>
          <p:nvPr/>
        </p:nvPicPr>
        <p:blipFill>
          <a:blip r:embed="rId3" cstate="print"/>
          <a:srcRect/>
          <a:stretch>
            <a:fillRect/>
          </a:stretch>
        </p:blipFill>
        <p:spPr bwMode="auto">
          <a:xfrm>
            <a:off x="8089900" y="5549900"/>
            <a:ext cx="1054100" cy="863600"/>
          </a:xfrm>
          <a:prstGeom prst="rect">
            <a:avLst/>
          </a:prstGeom>
          <a:noFill/>
        </p:spPr>
      </p:pic>
      <p:sp>
        <p:nvSpPr>
          <p:cNvPr id="24" name="Rectangle 14"/>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How the Nervous System Works</a:t>
            </a:r>
          </a:p>
        </p:txBody>
      </p:sp>
      <p:pic>
        <p:nvPicPr>
          <p:cNvPr id="25" name="Picture 16" descr="TRS-banner(28pt)"/>
          <p:cNvPicPr>
            <a:picLocks noChangeAspect="1" noChangeArrowheads="1"/>
          </p:cNvPicPr>
          <p:nvPr/>
        </p:nvPicPr>
        <p:blipFill>
          <a:blip r:embed="rId4" cstate="print"/>
          <a:srcRect/>
          <a:stretch>
            <a:fillRect/>
          </a:stretch>
        </p:blipFill>
        <p:spPr bwMode="auto">
          <a:xfrm>
            <a:off x="0" y="152400"/>
            <a:ext cx="3271838" cy="44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How the Nervous System Works</a:t>
            </a:r>
          </a:p>
        </p:txBody>
      </p:sp>
      <p:sp>
        <p:nvSpPr>
          <p:cNvPr id="881667" name="Rectangle 3"/>
          <p:cNvSpPr>
            <a:spLocks noGrp="1" noChangeArrowheads="1"/>
          </p:cNvSpPr>
          <p:nvPr>
            <p:ph type="title"/>
          </p:nvPr>
        </p:nvSpPr>
        <p:spPr>
          <a:xfrm>
            <a:off x="457200" y="-152400"/>
            <a:ext cx="7239000" cy="1143000"/>
          </a:xfrm>
        </p:spPr>
        <p:txBody>
          <a:bodyPr>
            <a:normAutofit fontScale="90000"/>
          </a:bodyPr>
          <a:lstStyle/>
          <a:p>
            <a:r>
              <a:rPr lang="en-US" dirty="0"/>
              <a:t>How a Nerve Impulse Travels</a:t>
            </a:r>
          </a:p>
        </p:txBody>
      </p:sp>
      <p:sp>
        <p:nvSpPr>
          <p:cNvPr id="881676" name="Rectangle 12"/>
          <p:cNvSpPr>
            <a:spLocks noGrp="1" noChangeArrowheads="1"/>
          </p:cNvSpPr>
          <p:nvPr>
            <p:ph idx="1"/>
          </p:nvPr>
        </p:nvSpPr>
        <p:spPr>
          <a:xfrm>
            <a:off x="228600" y="1371600"/>
            <a:ext cx="4953000" cy="4800600"/>
          </a:xfrm>
        </p:spPr>
        <p:txBody>
          <a:bodyPr>
            <a:normAutofit/>
          </a:bodyPr>
          <a:lstStyle/>
          <a:p>
            <a:r>
              <a:rPr lang="en-US" dirty="0" smtClean="0"/>
              <a:t>An impulse moves from the</a:t>
            </a:r>
          </a:p>
          <a:p>
            <a:pPr>
              <a:buNone/>
            </a:pPr>
            <a:r>
              <a:rPr lang="en-US" smtClean="0"/>
              <a:t>   dendrites</a:t>
            </a:r>
            <a:r>
              <a:rPr lang="en-US" dirty="0" smtClean="0"/>
              <a:t>, through the axon to the </a:t>
            </a:r>
            <a:r>
              <a:rPr lang="en-US" smtClean="0"/>
              <a:t>axon tips.</a:t>
            </a:r>
          </a:p>
          <a:p>
            <a:r>
              <a:rPr lang="en-US" dirty="0" smtClean="0"/>
              <a:t>For </a:t>
            </a:r>
            <a:r>
              <a:rPr lang="en-US" dirty="0"/>
              <a:t>a nerve impulse to be carried along at a synapse, it must cross the gap between the axon and the next structure. The axon tips release chemicals that carry the impulse across the gap.</a:t>
            </a:r>
          </a:p>
        </p:txBody>
      </p:sp>
      <p:pic>
        <p:nvPicPr>
          <p:cNvPr id="881678" name="Picture 14" descr="Nerve_D180_Synapse_sx6513b3"/>
          <p:cNvPicPr>
            <a:picLocks noChangeAspect="1" noChangeArrowheads="1"/>
          </p:cNvPicPr>
          <p:nvPr/>
        </p:nvPicPr>
        <p:blipFill>
          <a:blip r:embed="rId3" cstate="print"/>
          <a:srcRect/>
          <a:stretch>
            <a:fillRect/>
          </a:stretch>
        </p:blipFill>
        <p:spPr bwMode="auto">
          <a:xfrm>
            <a:off x="4419600" y="1295400"/>
            <a:ext cx="3673475" cy="482282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Divisions of the Nervous System</a:t>
            </a:r>
          </a:p>
        </p:txBody>
      </p:sp>
      <p:sp>
        <p:nvSpPr>
          <p:cNvPr id="857091" name="Rectangle 3"/>
          <p:cNvSpPr>
            <a:spLocks noGrp="1" noChangeArrowheads="1"/>
          </p:cNvSpPr>
          <p:nvPr>
            <p:ph type="title"/>
          </p:nvPr>
        </p:nvSpPr>
        <p:spPr>
          <a:xfrm>
            <a:off x="457200" y="0"/>
            <a:ext cx="7239000" cy="1143000"/>
          </a:xfrm>
        </p:spPr>
        <p:txBody>
          <a:bodyPr/>
          <a:lstStyle/>
          <a:p>
            <a:r>
              <a:rPr lang="en-US" dirty="0"/>
              <a:t>Central Nervous System</a:t>
            </a:r>
          </a:p>
        </p:txBody>
      </p:sp>
      <p:sp>
        <p:nvSpPr>
          <p:cNvPr id="857092" name="Rectangle 4"/>
          <p:cNvSpPr>
            <a:spLocks noGrp="1" noChangeArrowheads="1"/>
          </p:cNvSpPr>
          <p:nvPr>
            <p:ph idx="1"/>
          </p:nvPr>
        </p:nvSpPr>
        <p:spPr>
          <a:xfrm>
            <a:off x="2438400" y="1676400"/>
            <a:ext cx="5791200" cy="1676400"/>
          </a:xfrm>
        </p:spPr>
        <p:txBody>
          <a:bodyPr>
            <a:normAutofit/>
          </a:bodyPr>
          <a:lstStyle/>
          <a:p>
            <a:r>
              <a:rPr lang="en-US" dirty="0"/>
              <a:t>The central nervous system is the control center of the body. It includes the brain and spinal cord.</a:t>
            </a:r>
          </a:p>
        </p:txBody>
      </p:sp>
      <p:pic>
        <p:nvPicPr>
          <p:cNvPr id="857094" name="Picture 6" descr="Nerve_D183_NSystem_sx6516a3"/>
          <p:cNvPicPr>
            <a:picLocks noChangeAspect="1" noChangeArrowheads="1"/>
          </p:cNvPicPr>
          <p:nvPr/>
        </p:nvPicPr>
        <p:blipFill>
          <a:blip r:embed="rId3" cstate="print"/>
          <a:srcRect/>
          <a:stretch>
            <a:fillRect/>
          </a:stretch>
        </p:blipFill>
        <p:spPr bwMode="auto">
          <a:xfrm>
            <a:off x="114300" y="1173162"/>
            <a:ext cx="2384425" cy="5380038"/>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Divisions of the Nervous System</a:t>
            </a:r>
          </a:p>
        </p:txBody>
      </p:sp>
      <p:sp>
        <p:nvSpPr>
          <p:cNvPr id="883718" name="Rectangle 6"/>
          <p:cNvSpPr>
            <a:spLocks noGrp="1" noChangeArrowheads="1"/>
          </p:cNvSpPr>
          <p:nvPr>
            <p:ph type="title"/>
          </p:nvPr>
        </p:nvSpPr>
        <p:spPr>
          <a:xfrm>
            <a:off x="609600" y="304800"/>
            <a:ext cx="5791200" cy="685800"/>
          </a:xfrm>
        </p:spPr>
        <p:txBody>
          <a:bodyPr>
            <a:normAutofit/>
          </a:bodyPr>
          <a:lstStyle/>
          <a:p>
            <a:r>
              <a:rPr lang="en-US" dirty="0"/>
              <a:t>The Brain </a:t>
            </a:r>
          </a:p>
        </p:txBody>
      </p:sp>
      <p:sp>
        <p:nvSpPr>
          <p:cNvPr id="883719" name="Rectangle 7"/>
          <p:cNvSpPr>
            <a:spLocks noGrp="1" noChangeArrowheads="1"/>
          </p:cNvSpPr>
          <p:nvPr>
            <p:ph idx="1"/>
          </p:nvPr>
        </p:nvSpPr>
        <p:spPr>
          <a:xfrm>
            <a:off x="457200" y="1371600"/>
            <a:ext cx="3733800" cy="3124200"/>
          </a:xfrm>
        </p:spPr>
        <p:txBody>
          <a:bodyPr>
            <a:normAutofit lnSpcReduction="10000"/>
          </a:bodyPr>
          <a:lstStyle/>
          <a:p>
            <a:r>
              <a:rPr lang="en-US" dirty="0"/>
              <a:t>There are three main regions of the brain that receive and process information. These are the cerebrum, the cerebellum, and the brain stem.</a:t>
            </a:r>
          </a:p>
        </p:txBody>
      </p:sp>
      <p:pic>
        <p:nvPicPr>
          <p:cNvPr id="883720" name="Picture 8" descr="Nerve_D185_Brain-ntxt_sx6517b3"/>
          <p:cNvPicPr>
            <a:picLocks noChangeAspect="1" noChangeArrowheads="1"/>
          </p:cNvPicPr>
          <p:nvPr/>
        </p:nvPicPr>
        <p:blipFill>
          <a:blip r:embed="rId3" cstate="print"/>
          <a:srcRect/>
          <a:stretch>
            <a:fillRect/>
          </a:stretch>
        </p:blipFill>
        <p:spPr bwMode="auto">
          <a:xfrm>
            <a:off x="4114800" y="868363"/>
            <a:ext cx="3802063" cy="5380037"/>
          </a:xfrm>
          <a:prstGeom prst="rect">
            <a:avLst/>
          </a:prstGeom>
          <a:noFill/>
        </p:spPr>
      </p:pic>
      <p:pic>
        <p:nvPicPr>
          <p:cNvPr id="883721" name="Picture 9" descr="Nerve_D185_Brain-text1_sx6517b3"/>
          <p:cNvPicPr>
            <a:picLocks noChangeAspect="1" noChangeArrowheads="1"/>
          </p:cNvPicPr>
          <p:nvPr/>
        </p:nvPicPr>
        <p:blipFill>
          <a:blip r:embed="rId4" cstate="print"/>
          <a:srcRect/>
          <a:stretch>
            <a:fillRect/>
          </a:stretch>
        </p:blipFill>
        <p:spPr bwMode="auto">
          <a:xfrm>
            <a:off x="6604000" y="896938"/>
            <a:ext cx="1406525" cy="627062"/>
          </a:xfrm>
          <a:prstGeom prst="rect">
            <a:avLst/>
          </a:prstGeom>
          <a:noFill/>
        </p:spPr>
      </p:pic>
      <p:pic>
        <p:nvPicPr>
          <p:cNvPr id="883722" name="Picture 10" descr="Nerve_D185_Brain-text2_sx6517b3"/>
          <p:cNvPicPr>
            <a:picLocks noChangeAspect="1" noChangeArrowheads="1"/>
          </p:cNvPicPr>
          <p:nvPr/>
        </p:nvPicPr>
        <p:blipFill>
          <a:blip r:embed="rId5" cstate="print"/>
          <a:srcRect/>
          <a:stretch>
            <a:fillRect/>
          </a:stretch>
        </p:blipFill>
        <p:spPr bwMode="auto">
          <a:xfrm>
            <a:off x="7251700" y="3048000"/>
            <a:ext cx="931863" cy="509588"/>
          </a:xfrm>
          <a:prstGeom prst="rect">
            <a:avLst/>
          </a:prstGeom>
          <a:noFill/>
        </p:spPr>
      </p:pic>
      <p:pic>
        <p:nvPicPr>
          <p:cNvPr id="883723" name="Picture 11" descr="Nerve_D185_Brain-text3_sx6517b3"/>
          <p:cNvPicPr>
            <a:picLocks noChangeAspect="1" noChangeArrowheads="1"/>
          </p:cNvPicPr>
          <p:nvPr/>
        </p:nvPicPr>
        <p:blipFill>
          <a:blip r:embed="rId6" cstate="print"/>
          <a:srcRect/>
          <a:stretch>
            <a:fillRect/>
          </a:stretch>
        </p:blipFill>
        <p:spPr bwMode="auto">
          <a:xfrm>
            <a:off x="5803900" y="3733800"/>
            <a:ext cx="949325" cy="509588"/>
          </a:xfrm>
          <a:prstGeom prst="rect">
            <a:avLst/>
          </a:prstGeom>
          <a:noFill/>
        </p:spPr>
      </p:pic>
      <p:pic>
        <p:nvPicPr>
          <p:cNvPr id="883724" name="Picture 12" descr="Nerve_D185_Brain-text4_sx6517b3"/>
          <p:cNvPicPr>
            <a:picLocks noChangeAspect="1" noChangeArrowheads="1"/>
          </p:cNvPicPr>
          <p:nvPr/>
        </p:nvPicPr>
        <p:blipFill>
          <a:blip r:embed="rId7" cstate="print"/>
          <a:srcRect/>
          <a:stretch>
            <a:fillRect/>
          </a:stretch>
        </p:blipFill>
        <p:spPr bwMode="auto">
          <a:xfrm>
            <a:off x="4864100" y="5172075"/>
            <a:ext cx="931863" cy="528638"/>
          </a:xfrm>
          <a:prstGeom prst="rect">
            <a:avLst/>
          </a:prstGeom>
          <a:noFill/>
        </p:spPr>
      </p:pic>
      <p:pic>
        <p:nvPicPr>
          <p:cNvPr id="883725" name="Picture 13" descr="Nerve_D185_Brain-text5_sx6517b3"/>
          <p:cNvPicPr>
            <a:picLocks noChangeAspect="1" noChangeArrowheads="1"/>
          </p:cNvPicPr>
          <p:nvPr/>
        </p:nvPicPr>
        <p:blipFill>
          <a:blip r:embed="rId8" cstate="print"/>
          <a:srcRect/>
          <a:stretch>
            <a:fillRect/>
          </a:stretch>
        </p:blipFill>
        <p:spPr bwMode="auto">
          <a:xfrm>
            <a:off x="7010400" y="5181600"/>
            <a:ext cx="895350" cy="519113"/>
          </a:xfrm>
          <a:prstGeom prst="rect">
            <a:avLst/>
          </a:prstGeom>
          <a:noFill/>
        </p:spPr>
      </p:pic>
      <p:pic>
        <p:nvPicPr>
          <p:cNvPr id="883726" name="Picture 14" descr="Life-EndOfSlide-c"/>
          <p:cNvPicPr>
            <a:picLocks noChangeAspect="1" noChangeArrowheads="1"/>
          </p:cNvPicPr>
          <p:nvPr/>
        </p:nvPicPr>
        <p:blipFill>
          <a:blip r:embed="rId9" cstate="print"/>
          <a:srcRect/>
          <a:stretch>
            <a:fillRect/>
          </a:stretch>
        </p:blipFill>
        <p:spPr bwMode="auto">
          <a:xfrm>
            <a:off x="8089900" y="5549900"/>
            <a:ext cx="1054100" cy="86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slide(fromBottom)">
                                      <p:cBhvr>
                                        <p:cTn id="7" dur="500"/>
                                        <p:tgtEl>
                                          <p:spTgt spid="8837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83722"/>
                                        </p:tgtEl>
                                        <p:attrNameLst>
                                          <p:attrName>style.visibility</p:attrName>
                                        </p:attrNameLst>
                                      </p:cBhvr>
                                      <p:to>
                                        <p:strVal val="visible"/>
                                      </p:to>
                                    </p:set>
                                    <p:animEffect transition="in" filter="slide(fromBottom)">
                                      <p:cBhvr>
                                        <p:cTn id="12" dur="500"/>
                                        <p:tgtEl>
                                          <p:spTgt spid="8837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83723"/>
                                        </p:tgtEl>
                                        <p:attrNameLst>
                                          <p:attrName>style.visibility</p:attrName>
                                        </p:attrNameLst>
                                      </p:cBhvr>
                                      <p:to>
                                        <p:strVal val="visible"/>
                                      </p:to>
                                    </p:set>
                                    <p:animEffect transition="in" filter="slide(fromBottom)">
                                      <p:cBhvr>
                                        <p:cTn id="17" dur="500"/>
                                        <p:tgtEl>
                                          <p:spTgt spid="8837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83724"/>
                                        </p:tgtEl>
                                        <p:attrNameLst>
                                          <p:attrName>style.visibility</p:attrName>
                                        </p:attrNameLst>
                                      </p:cBhvr>
                                      <p:to>
                                        <p:strVal val="visible"/>
                                      </p:to>
                                    </p:set>
                                    <p:animEffect transition="in" filter="slide(fromBottom)">
                                      <p:cBhvr>
                                        <p:cTn id="22" dur="500"/>
                                        <p:tgtEl>
                                          <p:spTgt spid="8837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83725"/>
                                        </p:tgtEl>
                                        <p:attrNameLst>
                                          <p:attrName>style.visibility</p:attrName>
                                        </p:attrNameLst>
                                      </p:cBhvr>
                                      <p:to>
                                        <p:strVal val="visible"/>
                                      </p:to>
                                    </p:set>
                                    <p:animEffect transition="in" filter="slide(fromBottom)">
                                      <p:cBhvr>
                                        <p:cTn id="27" dur="500"/>
                                        <p:tgtEl>
                                          <p:spTgt spid="88372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883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Divisions of the Nervous System</a:t>
            </a:r>
          </a:p>
        </p:txBody>
      </p:sp>
      <p:sp>
        <p:nvSpPr>
          <p:cNvPr id="885772" name="Rectangle 12"/>
          <p:cNvSpPr>
            <a:spLocks noGrp="1" noChangeArrowheads="1"/>
          </p:cNvSpPr>
          <p:nvPr>
            <p:ph type="title"/>
          </p:nvPr>
        </p:nvSpPr>
        <p:spPr>
          <a:xfrm>
            <a:off x="381000" y="152400"/>
            <a:ext cx="8229600" cy="685800"/>
          </a:xfrm>
        </p:spPr>
        <p:txBody>
          <a:bodyPr/>
          <a:lstStyle/>
          <a:p>
            <a:r>
              <a:rPr lang="en-US" dirty="0"/>
              <a:t>Peripheral Nervous System</a:t>
            </a:r>
          </a:p>
        </p:txBody>
      </p:sp>
      <p:sp>
        <p:nvSpPr>
          <p:cNvPr id="885773" name="Rectangle 13"/>
          <p:cNvSpPr>
            <a:spLocks noGrp="1" noChangeArrowheads="1"/>
          </p:cNvSpPr>
          <p:nvPr>
            <p:ph idx="1"/>
          </p:nvPr>
        </p:nvSpPr>
        <p:spPr>
          <a:xfrm>
            <a:off x="152400" y="762000"/>
            <a:ext cx="8001000" cy="4525963"/>
          </a:xfrm>
        </p:spPr>
        <p:txBody>
          <a:bodyPr/>
          <a:lstStyle/>
          <a:p>
            <a:r>
              <a:rPr lang="en-US" dirty="0"/>
              <a:t>The peripheral nervous system consists of a network of nerves that branch out from the central nervous system and connect it to the rest of the body. The peripheral nervous system is involved in both involuntary and voluntary actions.</a:t>
            </a:r>
          </a:p>
        </p:txBody>
      </p:sp>
      <p:pic>
        <p:nvPicPr>
          <p:cNvPr id="885774" name="Picture 14" descr="Nerve_D186_Spinal_sx6519b3"/>
          <p:cNvPicPr>
            <a:picLocks noChangeAspect="1" noChangeArrowheads="1"/>
          </p:cNvPicPr>
          <p:nvPr/>
        </p:nvPicPr>
        <p:blipFill>
          <a:blip r:embed="rId3" cstate="print"/>
          <a:srcRect/>
          <a:stretch>
            <a:fillRect/>
          </a:stretch>
        </p:blipFill>
        <p:spPr bwMode="auto">
          <a:xfrm>
            <a:off x="2819400" y="3048000"/>
            <a:ext cx="4038600" cy="363537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685800" y="228600"/>
            <a:ext cx="7772400" cy="685800"/>
          </a:xfrm>
        </p:spPr>
        <p:txBody>
          <a:bodyPr>
            <a:normAutofit/>
          </a:bodyPr>
          <a:lstStyle/>
          <a:p>
            <a:r>
              <a:rPr lang="en-US" dirty="0"/>
              <a:t>Building Vocabulary</a:t>
            </a:r>
          </a:p>
        </p:txBody>
      </p:sp>
      <p:sp>
        <p:nvSpPr>
          <p:cNvPr id="826371" name="Rectangle 3"/>
          <p:cNvSpPr>
            <a:spLocks noGrp="1" noChangeArrowheads="1"/>
          </p:cNvSpPr>
          <p:nvPr>
            <p:ph idx="1"/>
          </p:nvPr>
        </p:nvSpPr>
        <p:spPr>
          <a:xfrm>
            <a:off x="685800" y="762000"/>
            <a:ext cx="7772400" cy="2209800"/>
          </a:xfrm>
        </p:spPr>
        <p:txBody>
          <a:bodyPr>
            <a:normAutofit/>
          </a:bodyPr>
          <a:lstStyle/>
          <a:p>
            <a:r>
              <a:rPr lang="en-US" dirty="0"/>
              <a:t>After you read the section, reread the paragraphs that contain definitions of Key Terms. Use the information you have learned to write a definition of each Key Term in your own words.</a:t>
            </a:r>
          </a:p>
        </p:txBody>
      </p:sp>
      <p:sp>
        <p:nvSpPr>
          <p:cNvPr id="826373" name="Rectangle 5"/>
          <p:cNvSpPr>
            <a:spLocks noChangeArrowheads="1"/>
          </p:cNvSpPr>
          <p:nvPr/>
        </p:nvSpPr>
        <p:spPr bwMode="auto">
          <a:xfrm>
            <a:off x="3200400" y="23813"/>
            <a:ext cx="4376738" cy="427037"/>
          </a:xfrm>
          <a:prstGeom prst="rect">
            <a:avLst/>
          </a:prstGeom>
          <a:noFill/>
          <a:ln w="9525">
            <a:noFill/>
            <a:miter lim="800000"/>
            <a:headEnd/>
            <a:tailEnd/>
          </a:ln>
          <a:effectLst/>
        </p:spPr>
        <p:txBody>
          <a:bodyPr wrap="none">
            <a:spAutoFit/>
          </a:bodyPr>
          <a:lstStyle/>
          <a:p>
            <a:r>
              <a:rPr lang="en-US">
                <a:solidFill>
                  <a:schemeClr val="bg1"/>
                </a:solidFill>
              </a:rPr>
              <a:t>- Divisions of the Nervous System</a:t>
            </a:r>
          </a:p>
        </p:txBody>
      </p:sp>
      <p:pic>
        <p:nvPicPr>
          <p:cNvPr id="826374" name="Picture 6" descr="TRS-bigblue_sx5128a3"/>
          <p:cNvPicPr>
            <a:picLocks noChangeAspect="1" noChangeArrowheads="1"/>
          </p:cNvPicPr>
          <p:nvPr/>
        </p:nvPicPr>
        <p:blipFill>
          <a:blip r:embed="rId3" cstate="print"/>
          <a:srcRect/>
          <a:stretch>
            <a:fillRect/>
          </a:stretch>
        </p:blipFill>
        <p:spPr bwMode="auto">
          <a:xfrm>
            <a:off x="3048000" y="2819400"/>
            <a:ext cx="5240338" cy="3352800"/>
          </a:xfrm>
          <a:prstGeom prst="rect">
            <a:avLst/>
          </a:prstGeom>
          <a:noFill/>
        </p:spPr>
      </p:pic>
      <p:pic>
        <p:nvPicPr>
          <p:cNvPr id="826375" name="Picture 7" descr="TRS-bigblue_sx5128a3"/>
          <p:cNvPicPr>
            <a:picLocks noChangeAspect="1" noChangeArrowheads="1"/>
          </p:cNvPicPr>
          <p:nvPr/>
        </p:nvPicPr>
        <p:blipFill>
          <a:blip r:embed="rId3" cstate="print"/>
          <a:srcRect/>
          <a:stretch>
            <a:fillRect/>
          </a:stretch>
        </p:blipFill>
        <p:spPr bwMode="auto">
          <a:xfrm>
            <a:off x="609600" y="2819400"/>
            <a:ext cx="2362200" cy="3352800"/>
          </a:xfrm>
          <a:prstGeom prst="rect">
            <a:avLst/>
          </a:prstGeom>
          <a:noFill/>
        </p:spPr>
      </p:pic>
      <p:sp>
        <p:nvSpPr>
          <p:cNvPr id="826376" name="Rectangle 8"/>
          <p:cNvSpPr>
            <a:spLocks noChangeArrowheads="1"/>
          </p:cNvSpPr>
          <p:nvPr/>
        </p:nvSpPr>
        <p:spPr bwMode="auto">
          <a:xfrm>
            <a:off x="609600" y="2819400"/>
            <a:ext cx="1352550" cy="366713"/>
          </a:xfrm>
          <a:prstGeom prst="rect">
            <a:avLst/>
          </a:prstGeom>
          <a:noFill/>
          <a:ln w="9525">
            <a:noFill/>
            <a:miter lim="800000"/>
            <a:headEnd/>
            <a:tailEnd/>
          </a:ln>
        </p:spPr>
        <p:txBody>
          <a:bodyPr wrap="none">
            <a:spAutoFit/>
          </a:bodyPr>
          <a:lstStyle/>
          <a:p>
            <a:r>
              <a:rPr lang="en-US" sz="1800"/>
              <a:t>Key Terms:</a:t>
            </a:r>
          </a:p>
        </p:txBody>
      </p:sp>
      <p:sp>
        <p:nvSpPr>
          <p:cNvPr id="826378" name="Rectangle 10"/>
          <p:cNvSpPr>
            <a:spLocks noChangeArrowheads="1"/>
          </p:cNvSpPr>
          <p:nvPr/>
        </p:nvSpPr>
        <p:spPr bwMode="auto">
          <a:xfrm>
            <a:off x="3048000" y="2819400"/>
            <a:ext cx="1250950" cy="366713"/>
          </a:xfrm>
          <a:prstGeom prst="rect">
            <a:avLst/>
          </a:prstGeom>
          <a:noFill/>
          <a:ln w="9525">
            <a:noFill/>
            <a:miter lim="800000"/>
            <a:headEnd/>
            <a:tailEnd/>
          </a:ln>
        </p:spPr>
        <p:txBody>
          <a:bodyPr wrap="none">
            <a:spAutoFit/>
          </a:bodyPr>
          <a:lstStyle/>
          <a:p>
            <a:r>
              <a:rPr lang="en-US" sz="1800"/>
              <a:t>Examples:</a:t>
            </a:r>
          </a:p>
        </p:txBody>
      </p:sp>
      <p:pic>
        <p:nvPicPr>
          <p:cNvPr id="826381" name="Picture 13" descr="TRS-banner(28pt)"/>
          <p:cNvPicPr>
            <a:picLocks noChangeAspect="1" noChangeArrowheads="1"/>
          </p:cNvPicPr>
          <p:nvPr/>
        </p:nvPicPr>
        <p:blipFill>
          <a:blip r:embed="rId4" cstate="print"/>
          <a:srcRect/>
          <a:stretch>
            <a:fillRect/>
          </a:stretch>
        </p:blipFill>
        <p:spPr bwMode="auto">
          <a:xfrm>
            <a:off x="0" y="76200"/>
            <a:ext cx="3271838" cy="447675"/>
          </a:xfrm>
          <a:prstGeom prst="rect">
            <a:avLst/>
          </a:prstGeom>
          <a:noFill/>
        </p:spPr>
      </p:pic>
      <p:sp>
        <p:nvSpPr>
          <p:cNvPr id="826382" name="Rectangle 14"/>
          <p:cNvSpPr>
            <a:spLocks noChangeArrowheads="1"/>
          </p:cNvSpPr>
          <p:nvPr/>
        </p:nvSpPr>
        <p:spPr bwMode="auto">
          <a:xfrm>
            <a:off x="685800" y="3124200"/>
            <a:ext cx="2252663" cy="533400"/>
          </a:xfrm>
          <a:prstGeom prst="rect">
            <a:avLst/>
          </a:prstGeom>
          <a:noFill/>
          <a:ln w="9525">
            <a:noFill/>
            <a:miter lim="800000"/>
            <a:headEnd/>
            <a:tailEnd/>
          </a:ln>
        </p:spPr>
        <p:txBody>
          <a:bodyPr>
            <a:spAutoFit/>
          </a:bodyPr>
          <a:lstStyle/>
          <a:p>
            <a:pPr>
              <a:lnSpc>
                <a:spcPct val="90000"/>
              </a:lnSpc>
            </a:pPr>
            <a:r>
              <a:rPr lang="en-US" sz="1600"/>
              <a:t>central nervous system</a:t>
            </a:r>
          </a:p>
        </p:txBody>
      </p:sp>
      <p:sp>
        <p:nvSpPr>
          <p:cNvPr id="826383" name="Rectangle 15"/>
          <p:cNvSpPr>
            <a:spLocks noChangeArrowheads="1"/>
          </p:cNvSpPr>
          <p:nvPr/>
        </p:nvSpPr>
        <p:spPr bwMode="auto">
          <a:xfrm>
            <a:off x="3124200" y="3124200"/>
            <a:ext cx="5118100" cy="581025"/>
          </a:xfrm>
          <a:prstGeom prst="rect">
            <a:avLst/>
          </a:prstGeom>
          <a:noFill/>
          <a:ln w="9525">
            <a:noFill/>
            <a:miter lim="800000"/>
            <a:headEnd/>
            <a:tailEnd/>
          </a:ln>
        </p:spPr>
        <p:txBody>
          <a:bodyPr>
            <a:spAutoFit/>
          </a:bodyPr>
          <a:lstStyle/>
          <a:p>
            <a:r>
              <a:rPr lang="en-US" sz="1600"/>
              <a:t>The </a:t>
            </a:r>
            <a:r>
              <a:rPr lang="en-US" sz="1600" b="1"/>
              <a:t>central nervous system</a:t>
            </a:r>
            <a:r>
              <a:rPr lang="en-US" sz="1600"/>
              <a:t> is the division of the nervous system made up of the brain and spinal cord.</a:t>
            </a:r>
          </a:p>
        </p:txBody>
      </p:sp>
      <p:sp>
        <p:nvSpPr>
          <p:cNvPr id="826384" name="Rectangle 16"/>
          <p:cNvSpPr>
            <a:spLocks noChangeArrowheads="1"/>
          </p:cNvSpPr>
          <p:nvPr/>
        </p:nvSpPr>
        <p:spPr bwMode="auto">
          <a:xfrm>
            <a:off x="685800" y="3733800"/>
            <a:ext cx="2252663" cy="581025"/>
          </a:xfrm>
          <a:prstGeom prst="rect">
            <a:avLst/>
          </a:prstGeom>
          <a:noFill/>
          <a:ln w="9525">
            <a:noFill/>
            <a:miter lim="800000"/>
            <a:headEnd/>
            <a:tailEnd/>
          </a:ln>
        </p:spPr>
        <p:txBody>
          <a:bodyPr>
            <a:spAutoFit/>
          </a:bodyPr>
          <a:lstStyle/>
          <a:p>
            <a:r>
              <a:rPr lang="en-US" sz="1600"/>
              <a:t>peripheral nervous system</a:t>
            </a:r>
          </a:p>
        </p:txBody>
      </p:sp>
      <p:sp>
        <p:nvSpPr>
          <p:cNvPr id="826385" name="Rectangle 17"/>
          <p:cNvSpPr>
            <a:spLocks noChangeArrowheads="1"/>
          </p:cNvSpPr>
          <p:nvPr/>
        </p:nvSpPr>
        <p:spPr bwMode="auto">
          <a:xfrm>
            <a:off x="3124200" y="3733800"/>
            <a:ext cx="5118100" cy="825500"/>
          </a:xfrm>
          <a:prstGeom prst="rect">
            <a:avLst/>
          </a:prstGeom>
          <a:noFill/>
          <a:ln w="9525">
            <a:noFill/>
            <a:miter lim="800000"/>
            <a:headEnd/>
            <a:tailEnd/>
          </a:ln>
        </p:spPr>
        <p:txBody>
          <a:bodyPr>
            <a:spAutoFit/>
          </a:bodyPr>
          <a:lstStyle/>
          <a:p>
            <a:r>
              <a:rPr lang="en-US" sz="1600"/>
              <a:t>The </a:t>
            </a:r>
            <a:r>
              <a:rPr lang="en-US" sz="1600" b="1"/>
              <a:t>peripheral nervous system</a:t>
            </a:r>
            <a:r>
              <a:rPr lang="en-US" sz="1600"/>
              <a:t> is the division of the nervous system made up of all nerves outside the central nervous system.</a:t>
            </a:r>
          </a:p>
        </p:txBody>
      </p:sp>
      <p:sp>
        <p:nvSpPr>
          <p:cNvPr id="826386" name="Rectangle 18"/>
          <p:cNvSpPr>
            <a:spLocks noChangeArrowheads="1"/>
          </p:cNvSpPr>
          <p:nvPr/>
        </p:nvSpPr>
        <p:spPr bwMode="auto">
          <a:xfrm>
            <a:off x="685800" y="4572000"/>
            <a:ext cx="2252663" cy="336550"/>
          </a:xfrm>
          <a:prstGeom prst="rect">
            <a:avLst/>
          </a:prstGeom>
          <a:noFill/>
          <a:ln w="9525">
            <a:noFill/>
            <a:miter lim="800000"/>
            <a:headEnd/>
            <a:tailEnd/>
          </a:ln>
        </p:spPr>
        <p:txBody>
          <a:bodyPr>
            <a:spAutoFit/>
          </a:bodyPr>
          <a:lstStyle/>
          <a:p>
            <a:r>
              <a:rPr lang="en-US" sz="1600"/>
              <a:t>brain</a:t>
            </a:r>
          </a:p>
        </p:txBody>
      </p:sp>
      <p:sp>
        <p:nvSpPr>
          <p:cNvPr id="826387" name="Rectangle 19"/>
          <p:cNvSpPr>
            <a:spLocks noChangeArrowheads="1"/>
          </p:cNvSpPr>
          <p:nvPr/>
        </p:nvSpPr>
        <p:spPr bwMode="auto">
          <a:xfrm>
            <a:off x="3124200" y="4572000"/>
            <a:ext cx="5118100" cy="825500"/>
          </a:xfrm>
          <a:prstGeom prst="rect">
            <a:avLst/>
          </a:prstGeom>
          <a:noFill/>
          <a:ln w="9525">
            <a:noFill/>
            <a:miter lim="800000"/>
            <a:headEnd/>
            <a:tailEnd/>
          </a:ln>
        </p:spPr>
        <p:txBody>
          <a:bodyPr>
            <a:spAutoFit/>
          </a:bodyPr>
          <a:lstStyle/>
          <a:p>
            <a:r>
              <a:rPr lang="en-US" sz="1600"/>
              <a:t>The </a:t>
            </a:r>
            <a:r>
              <a:rPr lang="en-US" sz="1600" b="1"/>
              <a:t>brain</a:t>
            </a:r>
            <a:r>
              <a:rPr lang="en-US" sz="1600"/>
              <a:t> is the part of the central nervous system that is located in the skull and that controls most functions in the body.</a:t>
            </a:r>
          </a:p>
        </p:txBody>
      </p:sp>
      <p:sp>
        <p:nvSpPr>
          <p:cNvPr id="826388" name="Rectangle 20"/>
          <p:cNvSpPr>
            <a:spLocks noChangeArrowheads="1"/>
          </p:cNvSpPr>
          <p:nvPr/>
        </p:nvSpPr>
        <p:spPr bwMode="auto">
          <a:xfrm>
            <a:off x="685800" y="5346700"/>
            <a:ext cx="2252663" cy="336550"/>
          </a:xfrm>
          <a:prstGeom prst="rect">
            <a:avLst/>
          </a:prstGeom>
          <a:noFill/>
          <a:ln w="9525">
            <a:noFill/>
            <a:miter lim="800000"/>
            <a:headEnd/>
            <a:tailEnd/>
          </a:ln>
        </p:spPr>
        <p:txBody>
          <a:bodyPr>
            <a:spAutoFit/>
          </a:bodyPr>
          <a:lstStyle/>
          <a:p>
            <a:r>
              <a:rPr lang="en-US" sz="1600"/>
              <a:t>spinal cord</a:t>
            </a:r>
          </a:p>
        </p:txBody>
      </p:sp>
      <p:sp>
        <p:nvSpPr>
          <p:cNvPr id="826389" name="Rectangle 21"/>
          <p:cNvSpPr>
            <a:spLocks noChangeArrowheads="1"/>
          </p:cNvSpPr>
          <p:nvPr/>
        </p:nvSpPr>
        <p:spPr bwMode="auto">
          <a:xfrm>
            <a:off x="3124200" y="5346700"/>
            <a:ext cx="5118100" cy="825500"/>
          </a:xfrm>
          <a:prstGeom prst="rect">
            <a:avLst/>
          </a:prstGeom>
          <a:noFill/>
          <a:ln w="9525">
            <a:noFill/>
            <a:miter lim="800000"/>
            <a:headEnd/>
            <a:tailEnd/>
          </a:ln>
        </p:spPr>
        <p:txBody>
          <a:bodyPr>
            <a:spAutoFit/>
          </a:bodyPr>
          <a:lstStyle/>
          <a:p>
            <a:r>
              <a:rPr lang="en-US" sz="1600"/>
              <a:t>The </a:t>
            </a:r>
            <a:r>
              <a:rPr lang="en-US" sz="1600" b="1"/>
              <a:t>spinal cord</a:t>
            </a:r>
            <a:r>
              <a:rPr lang="en-US" sz="1600"/>
              <a:t> is the thick column of nervous tissue that links the brain to most of the nerves in the peripheral nervous system.</a:t>
            </a:r>
          </a:p>
        </p:txBody>
      </p:sp>
      <p:grpSp>
        <p:nvGrpSpPr>
          <p:cNvPr id="2" name="Group 39"/>
          <p:cNvGrpSpPr>
            <a:grpSpLocks/>
          </p:cNvGrpSpPr>
          <p:nvPr/>
        </p:nvGrpSpPr>
        <p:grpSpPr bwMode="auto">
          <a:xfrm>
            <a:off x="609600" y="2819400"/>
            <a:ext cx="7678738" cy="3352800"/>
            <a:chOff x="384" y="1776"/>
            <a:chExt cx="4837" cy="2112"/>
          </a:xfrm>
        </p:grpSpPr>
        <p:pic>
          <p:nvPicPr>
            <p:cNvPr id="826390" name="Picture 22" descr="TRS-bigblue_sx5128a3"/>
            <p:cNvPicPr>
              <a:picLocks noChangeAspect="1" noChangeArrowheads="1"/>
            </p:cNvPicPr>
            <p:nvPr/>
          </p:nvPicPr>
          <p:blipFill>
            <a:blip r:embed="rId3" cstate="print"/>
            <a:srcRect/>
            <a:stretch>
              <a:fillRect/>
            </a:stretch>
          </p:blipFill>
          <p:spPr bwMode="auto">
            <a:xfrm>
              <a:off x="1920" y="1776"/>
              <a:ext cx="3301" cy="2112"/>
            </a:xfrm>
            <a:prstGeom prst="rect">
              <a:avLst/>
            </a:prstGeom>
            <a:noFill/>
          </p:spPr>
        </p:pic>
        <p:pic>
          <p:nvPicPr>
            <p:cNvPr id="826391" name="Picture 23" descr="TRS-bigblue_sx5128a3"/>
            <p:cNvPicPr>
              <a:picLocks noChangeAspect="1" noChangeArrowheads="1"/>
            </p:cNvPicPr>
            <p:nvPr/>
          </p:nvPicPr>
          <p:blipFill>
            <a:blip r:embed="rId3" cstate="print"/>
            <a:srcRect/>
            <a:stretch>
              <a:fillRect/>
            </a:stretch>
          </p:blipFill>
          <p:spPr bwMode="auto">
            <a:xfrm>
              <a:off x="384" y="1776"/>
              <a:ext cx="1488" cy="2112"/>
            </a:xfrm>
            <a:prstGeom prst="rect">
              <a:avLst/>
            </a:prstGeom>
            <a:noFill/>
          </p:spPr>
        </p:pic>
        <p:sp>
          <p:nvSpPr>
            <p:cNvPr id="826392" name="Rectangle 24"/>
            <p:cNvSpPr>
              <a:spLocks noChangeArrowheads="1"/>
            </p:cNvSpPr>
            <p:nvPr/>
          </p:nvSpPr>
          <p:spPr bwMode="auto">
            <a:xfrm>
              <a:off x="384" y="1776"/>
              <a:ext cx="852" cy="231"/>
            </a:xfrm>
            <a:prstGeom prst="rect">
              <a:avLst/>
            </a:prstGeom>
            <a:noFill/>
            <a:ln w="9525">
              <a:noFill/>
              <a:miter lim="800000"/>
              <a:headEnd/>
              <a:tailEnd/>
            </a:ln>
          </p:spPr>
          <p:txBody>
            <a:bodyPr wrap="none">
              <a:spAutoFit/>
            </a:bodyPr>
            <a:lstStyle/>
            <a:p>
              <a:r>
                <a:rPr lang="en-US" sz="1800"/>
                <a:t>Key Terms:</a:t>
              </a:r>
            </a:p>
          </p:txBody>
        </p:sp>
        <p:sp>
          <p:nvSpPr>
            <p:cNvPr id="826393" name="Rectangle 25"/>
            <p:cNvSpPr>
              <a:spLocks noChangeArrowheads="1"/>
            </p:cNvSpPr>
            <p:nvPr/>
          </p:nvSpPr>
          <p:spPr bwMode="auto">
            <a:xfrm>
              <a:off x="1920" y="1776"/>
              <a:ext cx="788" cy="231"/>
            </a:xfrm>
            <a:prstGeom prst="rect">
              <a:avLst/>
            </a:prstGeom>
            <a:noFill/>
            <a:ln w="9525">
              <a:noFill/>
              <a:miter lim="800000"/>
              <a:headEnd/>
              <a:tailEnd/>
            </a:ln>
          </p:spPr>
          <p:txBody>
            <a:bodyPr wrap="none">
              <a:spAutoFit/>
            </a:bodyPr>
            <a:lstStyle/>
            <a:p>
              <a:r>
                <a:rPr lang="en-US" sz="1800"/>
                <a:t>Examples:</a:t>
              </a:r>
            </a:p>
          </p:txBody>
        </p:sp>
        <p:sp>
          <p:nvSpPr>
            <p:cNvPr id="826394" name="Rectangle 26"/>
            <p:cNvSpPr>
              <a:spLocks noChangeArrowheads="1"/>
            </p:cNvSpPr>
            <p:nvPr/>
          </p:nvSpPr>
          <p:spPr bwMode="auto">
            <a:xfrm>
              <a:off x="432" y="2024"/>
              <a:ext cx="1419" cy="212"/>
            </a:xfrm>
            <a:prstGeom prst="rect">
              <a:avLst/>
            </a:prstGeom>
            <a:noFill/>
            <a:ln w="9525">
              <a:noFill/>
              <a:miter lim="800000"/>
              <a:headEnd/>
              <a:tailEnd/>
            </a:ln>
          </p:spPr>
          <p:txBody>
            <a:bodyPr>
              <a:spAutoFit/>
            </a:bodyPr>
            <a:lstStyle/>
            <a:p>
              <a:r>
                <a:rPr lang="en-US" sz="1600"/>
                <a:t>cerebrum</a:t>
              </a:r>
            </a:p>
          </p:txBody>
        </p:sp>
        <p:sp>
          <p:nvSpPr>
            <p:cNvPr id="826399" name="Rectangle 31"/>
            <p:cNvSpPr>
              <a:spLocks noChangeArrowheads="1"/>
            </p:cNvSpPr>
            <p:nvPr/>
          </p:nvSpPr>
          <p:spPr bwMode="auto">
            <a:xfrm>
              <a:off x="432" y="2404"/>
              <a:ext cx="1419" cy="212"/>
            </a:xfrm>
            <a:prstGeom prst="rect">
              <a:avLst/>
            </a:prstGeom>
            <a:noFill/>
            <a:ln w="9525">
              <a:noFill/>
              <a:miter lim="800000"/>
              <a:headEnd/>
              <a:tailEnd/>
            </a:ln>
          </p:spPr>
          <p:txBody>
            <a:bodyPr>
              <a:spAutoFit/>
            </a:bodyPr>
            <a:lstStyle/>
            <a:p>
              <a:r>
                <a:rPr lang="en-US" sz="1600"/>
                <a:t>cerebellum</a:t>
              </a:r>
            </a:p>
          </p:txBody>
        </p:sp>
        <p:sp>
          <p:nvSpPr>
            <p:cNvPr id="826401" name="Rectangle 33"/>
            <p:cNvSpPr>
              <a:spLocks noChangeArrowheads="1"/>
            </p:cNvSpPr>
            <p:nvPr/>
          </p:nvSpPr>
          <p:spPr bwMode="auto">
            <a:xfrm>
              <a:off x="432" y="2785"/>
              <a:ext cx="1419" cy="212"/>
            </a:xfrm>
            <a:prstGeom prst="rect">
              <a:avLst/>
            </a:prstGeom>
            <a:noFill/>
            <a:ln w="9525">
              <a:noFill/>
              <a:miter lim="800000"/>
              <a:headEnd/>
              <a:tailEnd/>
            </a:ln>
          </p:spPr>
          <p:txBody>
            <a:bodyPr>
              <a:spAutoFit/>
            </a:bodyPr>
            <a:lstStyle/>
            <a:p>
              <a:r>
                <a:rPr lang="en-US" sz="1600"/>
                <a:t>brain stem</a:t>
              </a:r>
            </a:p>
          </p:txBody>
        </p:sp>
        <p:sp>
          <p:nvSpPr>
            <p:cNvPr id="826403" name="Rectangle 35"/>
            <p:cNvSpPr>
              <a:spLocks noChangeArrowheads="1"/>
            </p:cNvSpPr>
            <p:nvPr/>
          </p:nvSpPr>
          <p:spPr bwMode="auto">
            <a:xfrm>
              <a:off x="432" y="3320"/>
              <a:ext cx="1419" cy="366"/>
            </a:xfrm>
            <a:prstGeom prst="rect">
              <a:avLst/>
            </a:prstGeom>
            <a:noFill/>
            <a:ln w="9525">
              <a:noFill/>
              <a:miter lim="800000"/>
              <a:headEnd/>
              <a:tailEnd/>
            </a:ln>
          </p:spPr>
          <p:txBody>
            <a:bodyPr>
              <a:spAutoFit/>
            </a:bodyPr>
            <a:lstStyle/>
            <a:p>
              <a:r>
                <a:rPr lang="en-US" sz="1600"/>
                <a:t>somatic nervous system</a:t>
              </a:r>
            </a:p>
          </p:txBody>
        </p:sp>
      </p:grpSp>
      <p:sp>
        <p:nvSpPr>
          <p:cNvPr id="826395" name="Rectangle 27"/>
          <p:cNvSpPr>
            <a:spLocks noChangeArrowheads="1"/>
          </p:cNvSpPr>
          <p:nvPr/>
        </p:nvSpPr>
        <p:spPr bwMode="auto">
          <a:xfrm>
            <a:off x="3124200" y="3213100"/>
            <a:ext cx="5118100" cy="581025"/>
          </a:xfrm>
          <a:prstGeom prst="rect">
            <a:avLst/>
          </a:prstGeom>
          <a:noFill/>
          <a:ln w="9525">
            <a:noFill/>
            <a:miter lim="800000"/>
            <a:headEnd/>
            <a:tailEnd/>
          </a:ln>
        </p:spPr>
        <p:txBody>
          <a:bodyPr>
            <a:spAutoFit/>
          </a:bodyPr>
          <a:lstStyle/>
          <a:p>
            <a:r>
              <a:rPr lang="en-US" sz="1600"/>
              <a:t>The </a:t>
            </a:r>
            <a:r>
              <a:rPr lang="en-US" sz="1600" b="1"/>
              <a:t>cerebrum</a:t>
            </a:r>
            <a:r>
              <a:rPr lang="en-US" sz="1600"/>
              <a:t> is the division of the nervous system made up of the brain and spinal cord.</a:t>
            </a:r>
          </a:p>
        </p:txBody>
      </p:sp>
      <p:sp>
        <p:nvSpPr>
          <p:cNvPr id="826400" name="Rectangle 32"/>
          <p:cNvSpPr>
            <a:spLocks noChangeArrowheads="1"/>
          </p:cNvSpPr>
          <p:nvPr/>
        </p:nvSpPr>
        <p:spPr bwMode="auto">
          <a:xfrm>
            <a:off x="3124200" y="3816350"/>
            <a:ext cx="5118100" cy="581025"/>
          </a:xfrm>
          <a:prstGeom prst="rect">
            <a:avLst/>
          </a:prstGeom>
          <a:noFill/>
          <a:ln w="9525">
            <a:noFill/>
            <a:miter lim="800000"/>
            <a:headEnd/>
            <a:tailEnd/>
          </a:ln>
        </p:spPr>
        <p:txBody>
          <a:bodyPr>
            <a:spAutoFit/>
          </a:bodyPr>
          <a:lstStyle/>
          <a:p>
            <a:r>
              <a:rPr lang="en-US" sz="1600"/>
              <a:t>The </a:t>
            </a:r>
            <a:r>
              <a:rPr lang="en-US" sz="1600" b="1"/>
              <a:t>cerebellum</a:t>
            </a:r>
            <a:r>
              <a:rPr lang="en-US" sz="1600"/>
              <a:t> coordinates the actions of your muscles and helps you to keep your balance.</a:t>
            </a:r>
          </a:p>
        </p:txBody>
      </p:sp>
      <p:sp>
        <p:nvSpPr>
          <p:cNvPr id="826402" name="Rectangle 34"/>
          <p:cNvSpPr>
            <a:spLocks noChangeArrowheads="1"/>
          </p:cNvSpPr>
          <p:nvPr/>
        </p:nvSpPr>
        <p:spPr bwMode="auto">
          <a:xfrm>
            <a:off x="3124200" y="4421188"/>
            <a:ext cx="5118100" cy="825500"/>
          </a:xfrm>
          <a:prstGeom prst="rect">
            <a:avLst/>
          </a:prstGeom>
          <a:noFill/>
          <a:ln w="9525">
            <a:noFill/>
            <a:miter lim="800000"/>
            <a:headEnd/>
            <a:tailEnd/>
          </a:ln>
        </p:spPr>
        <p:txBody>
          <a:bodyPr>
            <a:spAutoFit/>
          </a:bodyPr>
          <a:lstStyle/>
          <a:p>
            <a:r>
              <a:rPr lang="en-US" sz="1600"/>
              <a:t>The </a:t>
            </a:r>
            <a:r>
              <a:rPr lang="en-US" sz="1600" b="1"/>
              <a:t>brain stem</a:t>
            </a:r>
            <a:r>
              <a:rPr lang="en-US" sz="1600"/>
              <a:t>, which lies between the cerebellum and spinal cord, controls your body’s involuntary actions—those that occur automatically.</a:t>
            </a:r>
          </a:p>
        </p:txBody>
      </p:sp>
      <p:sp>
        <p:nvSpPr>
          <p:cNvPr id="826404" name="Rectangle 36"/>
          <p:cNvSpPr>
            <a:spLocks noChangeArrowheads="1"/>
          </p:cNvSpPr>
          <p:nvPr/>
        </p:nvSpPr>
        <p:spPr bwMode="auto">
          <a:xfrm>
            <a:off x="3124200" y="5270500"/>
            <a:ext cx="5118100" cy="825500"/>
          </a:xfrm>
          <a:prstGeom prst="rect">
            <a:avLst/>
          </a:prstGeom>
          <a:noFill/>
          <a:ln w="9525">
            <a:noFill/>
            <a:miter lim="800000"/>
            <a:headEnd/>
            <a:tailEnd/>
          </a:ln>
        </p:spPr>
        <p:txBody>
          <a:bodyPr>
            <a:spAutoFit/>
          </a:bodyPr>
          <a:lstStyle/>
          <a:p>
            <a:r>
              <a:rPr lang="en-US" sz="1600"/>
              <a:t>The nerves of the </a:t>
            </a:r>
            <a:r>
              <a:rPr lang="en-US" sz="1600" b="1"/>
              <a:t>somatic nervous system</a:t>
            </a:r>
            <a:r>
              <a:rPr lang="en-US" sz="1600"/>
              <a:t> control voluntary actions such as using a fork or tying your shoes.</a:t>
            </a:r>
          </a:p>
        </p:txBody>
      </p:sp>
      <p:grpSp>
        <p:nvGrpSpPr>
          <p:cNvPr id="3" name="Group 54"/>
          <p:cNvGrpSpPr>
            <a:grpSpLocks/>
          </p:cNvGrpSpPr>
          <p:nvPr/>
        </p:nvGrpSpPr>
        <p:grpSpPr bwMode="auto">
          <a:xfrm>
            <a:off x="609600" y="2819400"/>
            <a:ext cx="7678738" cy="3352800"/>
            <a:chOff x="384" y="1776"/>
            <a:chExt cx="4837" cy="2112"/>
          </a:xfrm>
        </p:grpSpPr>
        <p:pic>
          <p:nvPicPr>
            <p:cNvPr id="826409" name="Picture 41" descr="TRS-bigblue_sx5128a3"/>
            <p:cNvPicPr>
              <a:picLocks noChangeAspect="1" noChangeArrowheads="1"/>
            </p:cNvPicPr>
            <p:nvPr/>
          </p:nvPicPr>
          <p:blipFill>
            <a:blip r:embed="rId3" cstate="print"/>
            <a:srcRect/>
            <a:stretch>
              <a:fillRect/>
            </a:stretch>
          </p:blipFill>
          <p:spPr bwMode="auto">
            <a:xfrm>
              <a:off x="1920" y="1776"/>
              <a:ext cx="3301" cy="2112"/>
            </a:xfrm>
            <a:prstGeom prst="rect">
              <a:avLst/>
            </a:prstGeom>
            <a:noFill/>
          </p:spPr>
        </p:pic>
        <p:pic>
          <p:nvPicPr>
            <p:cNvPr id="826410" name="Picture 42" descr="TRS-bigblue_sx5128a3"/>
            <p:cNvPicPr>
              <a:picLocks noChangeAspect="1" noChangeArrowheads="1"/>
            </p:cNvPicPr>
            <p:nvPr/>
          </p:nvPicPr>
          <p:blipFill>
            <a:blip r:embed="rId3" cstate="print"/>
            <a:srcRect/>
            <a:stretch>
              <a:fillRect/>
            </a:stretch>
          </p:blipFill>
          <p:spPr bwMode="auto">
            <a:xfrm>
              <a:off x="384" y="1776"/>
              <a:ext cx="1488" cy="2112"/>
            </a:xfrm>
            <a:prstGeom prst="rect">
              <a:avLst/>
            </a:prstGeom>
            <a:noFill/>
          </p:spPr>
        </p:pic>
        <p:sp>
          <p:nvSpPr>
            <p:cNvPr id="826411" name="Rectangle 43"/>
            <p:cNvSpPr>
              <a:spLocks noChangeArrowheads="1"/>
            </p:cNvSpPr>
            <p:nvPr/>
          </p:nvSpPr>
          <p:spPr bwMode="auto">
            <a:xfrm>
              <a:off x="384" y="1776"/>
              <a:ext cx="852" cy="231"/>
            </a:xfrm>
            <a:prstGeom prst="rect">
              <a:avLst/>
            </a:prstGeom>
            <a:noFill/>
            <a:ln w="9525">
              <a:noFill/>
              <a:miter lim="800000"/>
              <a:headEnd/>
              <a:tailEnd/>
            </a:ln>
          </p:spPr>
          <p:txBody>
            <a:bodyPr wrap="none">
              <a:spAutoFit/>
            </a:bodyPr>
            <a:lstStyle/>
            <a:p>
              <a:r>
                <a:rPr lang="en-US" sz="1800"/>
                <a:t>Key Terms:</a:t>
              </a:r>
            </a:p>
          </p:txBody>
        </p:sp>
        <p:sp>
          <p:nvSpPr>
            <p:cNvPr id="826412" name="Rectangle 44"/>
            <p:cNvSpPr>
              <a:spLocks noChangeArrowheads="1"/>
            </p:cNvSpPr>
            <p:nvPr/>
          </p:nvSpPr>
          <p:spPr bwMode="auto">
            <a:xfrm>
              <a:off x="1920" y="1776"/>
              <a:ext cx="788" cy="231"/>
            </a:xfrm>
            <a:prstGeom prst="rect">
              <a:avLst/>
            </a:prstGeom>
            <a:noFill/>
            <a:ln w="9525">
              <a:noFill/>
              <a:miter lim="800000"/>
              <a:headEnd/>
              <a:tailEnd/>
            </a:ln>
          </p:spPr>
          <p:txBody>
            <a:bodyPr wrap="none">
              <a:spAutoFit/>
            </a:bodyPr>
            <a:lstStyle/>
            <a:p>
              <a:r>
                <a:rPr lang="en-US" sz="1800"/>
                <a:t>Examples:</a:t>
              </a:r>
            </a:p>
          </p:txBody>
        </p:sp>
        <p:sp>
          <p:nvSpPr>
            <p:cNvPr id="826413" name="Rectangle 45"/>
            <p:cNvSpPr>
              <a:spLocks noChangeArrowheads="1"/>
            </p:cNvSpPr>
            <p:nvPr/>
          </p:nvSpPr>
          <p:spPr bwMode="auto">
            <a:xfrm>
              <a:off x="432" y="2024"/>
              <a:ext cx="1419" cy="366"/>
            </a:xfrm>
            <a:prstGeom prst="rect">
              <a:avLst/>
            </a:prstGeom>
            <a:noFill/>
            <a:ln w="9525">
              <a:noFill/>
              <a:miter lim="800000"/>
              <a:headEnd/>
              <a:tailEnd/>
            </a:ln>
          </p:spPr>
          <p:txBody>
            <a:bodyPr>
              <a:spAutoFit/>
            </a:bodyPr>
            <a:lstStyle/>
            <a:p>
              <a:r>
                <a:rPr lang="en-US" sz="1600" dirty="0"/>
                <a:t>autonomic nervous system</a:t>
              </a:r>
            </a:p>
          </p:txBody>
        </p:sp>
        <p:sp>
          <p:nvSpPr>
            <p:cNvPr id="826418" name="Rectangle 50"/>
            <p:cNvSpPr>
              <a:spLocks noChangeArrowheads="1"/>
            </p:cNvSpPr>
            <p:nvPr/>
          </p:nvSpPr>
          <p:spPr bwMode="auto">
            <a:xfrm>
              <a:off x="432" y="2418"/>
              <a:ext cx="1419" cy="212"/>
            </a:xfrm>
            <a:prstGeom prst="rect">
              <a:avLst/>
            </a:prstGeom>
            <a:noFill/>
            <a:ln w="9525">
              <a:noFill/>
              <a:miter lim="800000"/>
              <a:headEnd/>
              <a:tailEnd/>
            </a:ln>
          </p:spPr>
          <p:txBody>
            <a:bodyPr>
              <a:spAutoFit/>
            </a:bodyPr>
            <a:lstStyle/>
            <a:p>
              <a:r>
                <a:rPr lang="en-US" sz="1600" dirty="0"/>
                <a:t>reflex</a:t>
              </a:r>
            </a:p>
          </p:txBody>
        </p:sp>
        <p:sp>
          <p:nvSpPr>
            <p:cNvPr id="826420" name="Rectangle 52"/>
            <p:cNvSpPr>
              <a:spLocks noChangeArrowheads="1"/>
            </p:cNvSpPr>
            <p:nvPr/>
          </p:nvSpPr>
          <p:spPr bwMode="auto">
            <a:xfrm>
              <a:off x="432" y="2802"/>
              <a:ext cx="1419" cy="212"/>
            </a:xfrm>
            <a:prstGeom prst="rect">
              <a:avLst/>
            </a:prstGeom>
            <a:noFill/>
            <a:ln w="9525">
              <a:noFill/>
              <a:miter lim="800000"/>
              <a:headEnd/>
              <a:tailEnd/>
            </a:ln>
          </p:spPr>
          <p:txBody>
            <a:bodyPr>
              <a:spAutoFit/>
            </a:bodyPr>
            <a:lstStyle/>
            <a:p>
              <a:r>
                <a:rPr lang="en-US" sz="1600"/>
                <a:t>concussion</a:t>
              </a:r>
            </a:p>
          </p:txBody>
        </p:sp>
      </p:grpSp>
      <p:sp>
        <p:nvSpPr>
          <p:cNvPr id="826417" name="Rectangle 49"/>
          <p:cNvSpPr>
            <a:spLocks noChangeArrowheads="1"/>
          </p:cNvSpPr>
          <p:nvPr/>
        </p:nvSpPr>
        <p:spPr bwMode="auto">
          <a:xfrm>
            <a:off x="3124200" y="3213100"/>
            <a:ext cx="5118100" cy="581025"/>
          </a:xfrm>
          <a:prstGeom prst="rect">
            <a:avLst/>
          </a:prstGeom>
          <a:noFill/>
          <a:ln w="9525">
            <a:noFill/>
            <a:miter lim="800000"/>
            <a:headEnd/>
            <a:tailEnd/>
          </a:ln>
        </p:spPr>
        <p:txBody>
          <a:bodyPr>
            <a:spAutoFit/>
          </a:bodyPr>
          <a:lstStyle/>
          <a:p>
            <a:r>
              <a:rPr lang="en-US" sz="1600"/>
              <a:t>Nerves of the </a:t>
            </a:r>
            <a:r>
              <a:rPr lang="en-US" sz="1600" b="1"/>
              <a:t>autonomic nervous system</a:t>
            </a:r>
            <a:r>
              <a:rPr lang="en-US" sz="1600"/>
              <a:t> control involuntary actions.</a:t>
            </a:r>
          </a:p>
        </p:txBody>
      </p:sp>
      <p:sp>
        <p:nvSpPr>
          <p:cNvPr id="826419" name="Rectangle 51"/>
          <p:cNvSpPr>
            <a:spLocks noChangeArrowheads="1"/>
          </p:cNvSpPr>
          <p:nvPr/>
        </p:nvSpPr>
        <p:spPr bwMode="auto">
          <a:xfrm>
            <a:off x="3124200" y="3838575"/>
            <a:ext cx="5118100" cy="581025"/>
          </a:xfrm>
          <a:prstGeom prst="rect">
            <a:avLst/>
          </a:prstGeom>
          <a:noFill/>
          <a:ln w="9525">
            <a:noFill/>
            <a:miter lim="800000"/>
            <a:headEnd/>
            <a:tailEnd/>
          </a:ln>
        </p:spPr>
        <p:txBody>
          <a:bodyPr>
            <a:spAutoFit/>
          </a:bodyPr>
          <a:lstStyle/>
          <a:p>
            <a:r>
              <a:rPr lang="en-US" sz="1600"/>
              <a:t>The blink, which is a </a:t>
            </a:r>
            <a:r>
              <a:rPr lang="en-US" sz="1600" b="1"/>
              <a:t>reflex</a:t>
            </a:r>
            <a:r>
              <a:rPr lang="en-US" sz="1600"/>
              <a:t>, is a response that happens automatically.</a:t>
            </a:r>
          </a:p>
        </p:txBody>
      </p:sp>
      <p:sp>
        <p:nvSpPr>
          <p:cNvPr id="826421" name="Rectangle 53"/>
          <p:cNvSpPr>
            <a:spLocks noChangeArrowheads="1"/>
          </p:cNvSpPr>
          <p:nvPr/>
        </p:nvSpPr>
        <p:spPr bwMode="auto">
          <a:xfrm>
            <a:off x="3124200" y="4448175"/>
            <a:ext cx="5118100" cy="336550"/>
          </a:xfrm>
          <a:prstGeom prst="rect">
            <a:avLst/>
          </a:prstGeom>
          <a:noFill/>
          <a:ln w="9525">
            <a:noFill/>
            <a:miter lim="800000"/>
            <a:headEnd/>
            <a:tailEnd/>
          </a:ln>
        </p:spPr>
        <p:txBody>
          <a:bodyPr>
            <a:spAutoFit/>
          </a:bodyPr>
          <a:lstStyle/>
          <a:p>
            <a:r>
              <a:rPr lang="en-US" sz="1600"/>
              <a:t>A </a:t>
            </a:r>
            <a:r>
              <a:rPr lang="en-US" sz="1600" b="1"/>
              <a:t>concussion</a:t>
            </a:r>
            <a:r>
              <a:rPr lang="en-US" sz="1600"/>
              <a:t> is a bruiselike injury of the brain.</a:t>
            </a:r>
          </a:p>
        </p:txBody>
      </p:sp>
      <p:pic>
        <p:nvPicPr>
          <p:cNvPr id="826380" name="Picture 12" descr="Life-EndOfSlide-c"/>
          <p:cNvPicPr>
            <a:picLocks noChangeAspect="1" noChangeArrowheads="1"/>
          </p:cNvPicPr>
          <p:nvPr/>
        </p:nvPicPr>
        <p:blipFill>
          <a:blip r:embed="rId5" cstate="print"/>
          <a:srcRect/>
          <a:stretch>
            <a:fillRect/>
          </a:stretch>
        </p:blipFill>
        <p:spPr bwMode="auto">
          <a:xfrm>
            <a:off x="8089900" y="5549900"/>
            <a:ext cx="1054100" cy="86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6383"/>
                                        </p:tgtEl>
                                        <p:attrNameLst>
                                          <p:attrName>style.visibility</p:attrName>
                                        </p:attrNameLst>
                                      </p:cBhvr>
                                      <p:to>
                                        <p:strVal val="visible"/>
                                      </p:to>
                                    </p:set>
                                    <p:animEffect transition="in" filter="slide(fromBottom)">
                                      <p:cBhvr>
                                        <p:cTn id="7" dur="500"/>
                                        <p:tgtEl>
                                          <p:spTgt spid="8263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26385"/>
                                        </p:tgtEl>
                                        <p:attrNameLst>
                                          <p:attrName>style.visibility</p:attrName>
                                        </p:attrNameLst>
                                      </p:cBhvr>
                                      <p:to>
                                        <p:strVal val="visible"/>
                                      </p:to>
                                    </p:set>
                                    <p:animEffect transition="in" filter="slide(fromBottom)">
                                      <p:cBhvr>
                                        <p:cTn id="12" dur="500"/>
                                        <p:tgtEl>
                                          <p:spTgt spid="82638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26387"/>
                                        </p:tgtEl>
                                        <p:attrNameLst>
                                          <p:attrName>style.visibility</p:attrName>
                                        </p:attrNameLst>
                                      </p:cBhvr>
                                      <p:to>
                                        <p:strVal val="visible"/>
                                      </p:to>
                                    </p:set>
                                    <p:animEffect transition="in" filter="slide(fromBottom)">
                                      <p:cBhvr>
                                        <p:cTn id="17" dur="500"/>
                                        <p:tgtEl>
                                          <p:spTgt spid="82638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26389"/>
                                        </p:tgtEl>
                                        <p:attrNameLst>
                                          <p:attrName>style.visibility</p:attrName>
                                        </p:attrNameLst>
                                      </p:cBhvr>
                                      <p:to>
                                        <p:strVal val="visible"/>
                                      </p:to>
                                    </p:set>
                                    <p:animEffect transition="in" filter="slide(fromBottom)">
                                      <p:cBhvr>
                                        <p:cTn id="22" dur="500"/>
                                        <p:tgtEl>
                                          <p:spTgt spid="82638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26395"/>
                                        </p:tgtEl>
                                        <p:attrNameLst>
                                          <p:attrName>style.visibility</p:attrName>
                                        </p:attrNameLst>
                                      </p:cBhvr>
                                      <p:to>
                                        <p:strVal val="visible"/>
                                      </p:to>
                                    </p:set>
                                    <p:animEffect transition="in" filter="slide(fromBottom)">
                                      <p:cBhvr>
                                        <p:cTn id="31" dur="500"/>
                                        <p:tgtEl>
                                          <p:spTgt spid="82639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26400"/>
                                        </p:tgtEl>
                                        <p:attrNameLst>
                                          <p:attrName>style.visibility</p:attrName>
                                        </p:attrNameLst>
                                      </p:cBhvr>
                                      <p:to>
                                        <p:strVal val="visible"/>
                                      </p:to>
                                    </p:set>
                                    <p:animEffect transition="in" filter="slide(fromBottom)">
                                      <p:cBhvr>
                                        <p:cTn id="36" dur="500"/>
                                        <p:tgtEl>
                                          <p:spTgt spid="82640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26402"/>
                                        </p:tgtEl>
                                        <p:attrNameLst>
                                          <p:attrName>style.visibility</p:attrName>
                                        </p:attrNameLst>
                                      </p:cBhvr>
                                      <p:to>
                                        <p:strVal val="visible"/>
                                      </p:to>
                                    </p:set>
                                    <p:animEffect transition="in" filter="slide(fromBottom)">
                                      <p:cBhvr>
                                        <p:cTn id="41" dur="500"/>
                                        <p:tgtEl>
                                          <p:spTgt spid="826402"/>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826404"/>
                                        </p:tgtEl>
                                        <p:attrNameLst>
                                          <p:attrName>style.visibility</p:attrName>
                                        </p:attrNameLst>
                                      </p:cBhvr>
                                      <p:to>
                                        <p:strVal val="visible"/>
                                      </p:to>
                                    </p:set>
                                    <p:animEffect transition="in" filter="slide(fromBottom)">
                                      <p:cBhvr>
                                        <p:cTn id="46" dur="500"/>
                                        <p:tgtEl>
                                          <p:spTgt spid="82640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26417"/>
                                        </p:tgtEl>
                                        <p:attrNameLst>
                                          <p:attrName>style.visibility</p:attrName>
                                        </p:attrNameLst>
                                      </p:cBhvr>
                                      <p:to>
                                        <p:strVal val="visible"/>
                                      </p:to>
                                    </p:set>
                                    <p:animEffect transition="in" filter="slide(fromBottom)">
                                      <p:cBhvr>
                                        <p:cTn id="55" dur="500"/>
                                        <p:tgtEl>
                                          <p:spTgt spid="826417"/>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826419"/>
                                        </p:tgtEl>
                                        <p:attrNameLst>
                                          <p:attrName>style.visibility</p:attrName>
                                        </p:attrNameLst>
                                      </p:cBhvr>
                                      <p:to>
                                        <p:strVal val="visible"/>
                                      </p:to>
                                    </p:set>
                                    <p:animEffect transition="in" filter="slide(fromBottom)">
                                      <p:cBhvr>
                                        <p:cTn id="60" dur="500"/>
                                        <p:tgtEl>
                                          <p:spTgt spid="826419"/>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826421"/>
                                        </p:tgtEl>
                                        <p:attrNameLst>
                                          <p:attrName>style.visibility</p:attrName>
                                        </p:attrNameLst>
                                      </p:cBhvr>
                                      <p:to>
                                        <p:strVal val="visible"/>
                                      </p:to>
                                    </p:set>
                                    <p:animEffect transition="in" filter="slide(fromBottom)">
                                      <p:cBhvr>
                                        <p:cTn id="65" dur="500"/>
                                        <p:tgtEl>
                                          <p:spTgt spid="826421"/>
                                        </p:tgtEl>
                                      </p:cBhvr>
                                    </p:animEffec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499"/>
                                          </p:stCondLst>
                                        </p:cTn>
                                        <p:tgtEl>
                                          <p:spTgt spid="826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83" grpId="0" autoUpdateAnimBg="0"/>
      <p:bldP spid="826385" grpId="0" autoUpdateAnimBg="0"/>
      <p:bldP spid="826387" grpId="0" autoUpdateAnimBg="0"/>
      <p:bldP spid="826389" grpId="0" autoUpdateAnimBg="0"/>
      <p:bldP spid="826395" grpId="0" autoUpdateAnimBg="0"/>
      <p:bldP spid="826400" grpId="0" autoUpdateAnimBg="0"/>
      <p:bldP spid="826402" grpId="0" autoUpdateAnimBg="0"/>
      <p:bldP spid="826404" grpId="0" autoUpdateAnimBg="0"/>
      <p:bldP spid="826417" grpId="0" autoUpdateAnimBg="0"/>
      <p:bldP spid="826419" grpId="0" autoUpdateAnimBg="0"/>
      <p:bldP spid="826421"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700</TotalTime>
  <Words>815</Words>
  <Application>Microsoft Office PowerPoint</Application>
  <PresentationFormat>On-screen Show (4:3)</PresentationFormat>
  <Paragraphs>89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The Nervous System</vt:lpstr>
      <vt:lpstr>Functions</vt:lpstr>
      <vt:lpstr>The Neuron</vt:lpstr>
      <vt:lpstr>Slide 4</vt:lpstr>
      <vt:lpstr>How a Nerve Impulse Travels</vt:lpstr>
      <vt:lpstr>Central Nervous System</vt:lpstr>
      <vt:lpstr>The Brain </vt:lpstr>
      <vt:lpstr>Peripheral Nervous System</vt:lpstr>
      <vt:lpstr>Building Vocabulary</vt:lpstr>
      <vt:lpstr>Vision</vt:lpstr>
      <vt:lpstr>Vision</vt:lpstr>
      <vt:lpstr>Vision</vt:lpstr>
      <vt:lpstr>Hearing and Balance</vt:lpstr>
      <vt:lpstr>Smell and Taste</vt:lpstr>
    </vt:vector>
  </TitlesOfParts>
  <Company>Forsyth County School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bcarroll</dc:creator>
  <cp:lastModifiedBy>acochran</cp:lastModifiedBy>
  <cp:revision>28</cp:revision>
  <dcterms:created xsi:type="dcterms:W3CDTF">2011-02-09T02:19:17Z</dcterms:created>
  <dcterms:modified xsi:type="dcterms:W3CDTF">2012-11-27T19:21:53Z</dcterms:modified>
</cp:coreProperties>
</file>